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5" r:id="rId4"/>
    <p:sldId id="263" r:id="rId5"/>
    <p:sldId id="261" r:id="rId6"/>
    <p:sldId id="264" r:id="rId7"/>
    <p:sldId id="266" r:id="rId8"/>
    <p:sldId id="267" r:id="rId9"/>
    <p:sldId id="268" r:id="rId10"/>
    <p:sldId id="257" r:id="rId11"/>
    <p:sldId id="258" r:id="rId12"/>
    <p:sldId id="269" r:id="rId13"/>
    <p:sldId id="259" r:id="rId14"/>
    <p:sldId id="260" r:id="rId15"/>
    <p:sldId id="270"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p:scale>
          <a:sx n="123" d="100"/>
          <a:sy n="123" d="100"/>
        </p:scale>
        <p:origin x="-114" y="-3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7A27628C-76A4-4FD4-9EAC-F7907734F3A0}" type="datetimeFigureOut">
              <a:rPr lang="fr-FR" smtClean="0"/>
              <a:t>07/10/2019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BA49739-B5B5-4C7A-9A47-A12F8F674424}" type="slidenum">
              <a:rPr lang="fr-FR" smtClean="0"/>
              <a:t>‹N°›</a:t>
            </a:fld>
            <a:endParaRPr lang="fr-FR" dirty="0"/>
          </a:p>
        </p:txBody>
      </p:sp>
    </p:spTree>
    <p:extLst>
      <p:ext uri="{BB962C8B-B14F-4D97-AF65-F5344CB8AC3E}">
        <p14:creationId xmlns:p14="http://schemas.microsoft.com/office/powerpoint/2010/main" val="3373711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A27628C-76A4-4FD4-9EAC-F7907734F3A0}" type="datetimeFigureOut">
              <a:rPr lang="fr-FR" smtClean="0"/>
              <a:t>07/10/2019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BA49739-B5B5-4C7A-9A47-A12F8F674424}" type="slidenum">
              <a:rPr lang="fr-FR" smtClean="0"/>
              <a:t>‹N°›</a:t>
            </a:fld>
            <a:endParaRPr lang="fr-FR" dirty="0"/>
          </a:p>
        </p:txBody>
      </p:sp>
    </p:spTree>
    <p:extLst>
      <p:ext uri="{BB962C8B-B14F-4D97-AF65-F5344CB8AC3E}">
        <p14:creationId xmlns:p14="http://schemas.microsoft.com/office/powerpoint/2010/main" val="3732440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A27628C-76A4-4FD4-9EAC-F7907734F3A0}" type="datetimeFigureOut">
              <a:rPr lang="fr-FR" smtClean="0"/>
              <a:t>07/10/2019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BA49739-B5B5-4C7A-9A47-A12F8F674424}" type="slidenum">
              <a:rPr lang="fr-FR" smtClean="0"/>
              <a:t>‹N°›</a:t>
            </a:fld>
            <a:endParaRPr lang="fr-FR" dirty="0"/>
          </a:p>
        </p:txBody>
      </p:sp>
    </p:spTree>
    <p:extLst>
      <p:ext uri="{BB962C8B-B14F-4D97-AF65-F5344CB8AC3E}">
        <p14:creationId xmlns:p14="http://schemas.microsoft.com/office/powerpoint/2010/main" val="1646412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A27628C-76A4-4FD4-9EAC-F7907734F3A0}" type="datetimeFigureOut">
              <a:rPr lang="fr-FR" smtClean="0"/>
              <a:t>07/10/2019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BA49739-B5B5-4C7A-9A47-A12F8F674424}" type="slidenum">
              <a:rPr lang="fr-FR" smtClean="0"/>
              <a:t>‹N°›</a:t>
            </a:fld>
            <a:endParaRPr lang="fr-FR" dirty="0"/>
          </a:p>
        </p:txBody>
      </p:sp>
    </p:spTree>
    <p:extLst>
      <p:ext uri="{BB962C8B-B14F-4D97-AF65-F5344CB8AC3E}">
        <p14:creationId xmlns:p14="http://schemas.microsoft.com/office/powerpoint/2010/main" val="1733152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7A27628C-76A4-4FD4-9EAC-F7907734F3A0}" type="datetimeFigureOut">
              <a:rPr lang="fr-FR" smtClean="0"/>
              <a:t>07/10/2019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BA49739-B5B5-4C7A-9A47-A12F8F674424}" type="slidenum">
              <a:rPr lang="fr-FR" smtClean="0"/>
              <a:t>‹N°›</a:t>
            </a:fld>
            <a:endParaRPr lang="fr-FR" dirty="0"/>
          </a:p>
        </p:txBody>
      </p:sp>
    </p:spTree>
    <p:extLst>
      <p:ext uri="{BB962C8B-B14F-4D97-AF65-F5344CB8AC3E}">
        <p14:creationId xmlns:p14="http://schemas.microsoft.com/office/powerpoint/2010/main" val="517546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A27628C-76A4-4FD4-9EAC-F7907734F3A0}" type="datetimeFigureOut">
              <a:rPr lang="fr-FR" smtClean="0"/>
              <a:t>07/10/2019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BA49739-B5B5-4C7A-9A47-A12F8F674424}" type="slidenum">
              <a:rPr lang="fr-FR" smtClean="0"/>
              <a:t>‹N°›</a:t>
            </a:fld>
            <a:endParaRPr lang="fr-FR" dirty="0"/>
          </a:p>
        </p:txBody>
      </p:sp>
    </p:spTree>
    <p:extLst>
      <p:ext uri="{BB962C8B-B14F-4D97-AF65-F5344CB8AC3E}">
        <p14:creationId xmlns:p14="http://schemas.microsoft.com/office/powerpoint/2010/main" val="1350637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A27628C-76A4-4FD4-9EAC-F7907734F3A0}" type="datetimeFigureOut">
              <a:rPr lang="fr-FR" smtClean="0"/>
              <a:t>07/10/2019</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CBA49739-B5B5-4C7A-9A47-A12F8F674424}" type="slidenum">
              <a:rPr lang="fr-FR" smtClean="0"/>
              <a:t>‹N°›</a:t>
            </a:fld>
            <a:endParaRPr lang="fr-FR" dirty="0"/>
          </a:p>
        </p:txBody>
      </p:sp>
    </p:spTree>
    <p:extLst>
      <p:ext uri="{BB962C8B-B14F-4D97-AF65-F5344CB8AC3E}">
        <p14:creationId xmlns:p14="http://schemas.microsoft.com/office/powerpoint/2010/main" val="3008163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A27628C-76A4-4FD4-9EAC-F7907734F3A0}" type="datetimeFigureOut">
              <a:rPr lang="fr-FR" smtClean="0"/>
              <a:t>07/10/2019</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CBA49739-B5B5-4C7A-9A47-A12F8F674424}" type="slidenum">
              <a:rPr lang="fr-FR" smtClean="0"/>
              <a:t>‹N°›</a:t>
            </a:fld>
            <a:endParaRPr lang="fr-FR" dirty="0"/>
          </a:p>
        </p:txBody>
      </p:sp>
    </p:spTree>
    <p:extLst>
      <p:ext uri="{BB962C8B-B14F-4D97-AF65-F5344CB8AC3E}">
        <p14:creationId xmlns:p14="http://schemas.microsoft.com/office/powerpoint/2010/main" val="2467966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A27628C-76A4-4FD4-9EAC-F7907734F3A0}" type="datetimeFigureOut">
              <a:rPr lang="fr-FR" smtClean="0"/>
              <a:t>07/10/2019</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CBA49739-B5B5-4C7A-9A47-A12F8F674424}" type="slidenum">
              <a:rPr lang="fr-FR" smtClean="0"/>
              <a:t>‹N°›</a:t>
            </a:fld>
            <a:endParaRPr lang="fr-FR" dirty="0"/>
          </a:p>
        </p:txBody>
      </p:sp>
    </p:spTree>
    <p:extLst>
      <p:ext uri="{BB962C8B-B14F-4D97-AF65-F5344CB8AC3E}">
        <p14:creationId xmlns:p14="http://schemas.microsoft.com/office/powerpoint/2010/main" val="5285310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7A27628C-76A4-4FD4-9EAC-F7907734F3A0}" type="datetimeFigureOut">
              <a:rPr lang="fr-FR" smtClean="0"/>
              <a:t>07/10/2019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BA49739-B5B5-4C7A-9A47-A12F8F674424}" type="slidenum">
              <a:rPr lang="fr-FR" smtClean="0"/>
              <a:t>‹N°›</a:t>
            </a:fld>
            <a:endParaRPr lang="fr-FR" dirty="0"/>
          </a:p>
        </p:txBody>
      </p:sp>
    </p:spTree>
    <p:extLst>
      <p:ext uri="{BB962C8B-B14F-4D97-AF65-F5344CB8AC3E}">
        <p14:creationId xmlns:p14="http://schemas.microsoft.com/office/powerpoint/2010/main" val="739791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7A27628C-76A4-4FD4-9EAC-F7907734F3A0}" type="datetimeFigureOut">
              <a:rPr lang="fr-FR" smtClean="0"/>
              <a:t>07/10/2019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BA49739-B5B5-4C7A-9A47-A12F8F674424}" type="slidenum">
              <a:rPr lang="fr-FR" smtClean="0"/>
              <a:t>‹N°›</a:t>
            </a:fld>
            <a:endParaRPr lang="fr-FR" dirty="0"/>
          </a:p>
        </p:txBody>
      </p:sp>
    </p:spTree>
    <p:extLst>
      <p:ext uri="{BB962C8B-B14F-4D97-AF65-F5344CB8AC3E}">
        <p14:creationId xmlns:p14="http://schemas.microsoft.com/office/powerpoint/2010/main" val="4279151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27628C-76A4-4FD4-9EAC-F7907734F3A0}" type="datetimeFigureOut">
              <a:rPr lang="fr-FR" smtClean="0"/>
              <a:t>07/10/2019</a:t>
            </a:fld>
            <a:endParaRPr lang="fr-FR"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A49739-B5B5-4C7A-9A47-A12F8F674424}" type="slidenum">
              <a:rPr lang="fr-FR" smtClean="0"/>
              <a:t>‹N°›</a:t>
            </a:fld>
            <a:endParaRPr lang="fr-FR" dirty="0"/>
          </a:p>
        </p:txBody>
      </p:sp>
    </p:spTree>
    <p:extLst>
      <p:ext uri="{BB962C8B-B14F-4D97-AF65-F5344CB8AC3E}">
        <p14:creationId xmlns:p14="http://schemas.microsoft.com/office/powerpoint/2010/main" val="3128604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dirty="0" smtClean="0"/>
              <a:t>Probabilité</a:t>
            </a:r>
            <a:br>
              <a:rPr lang="fr-FR" dirty="0" smtClean="0"/>
            </a:br>
            <a:r>
              <a:rPr lang="fr-FR" dirty="0" smtClean="0"/>
              <a:t>Lycée Schweitzer</a:t>
            </a:r>
            <a:endParaRPr lang="fr-FR" dirty="0"/>
          </a:p>
        </p:txBody>
      </p:sp>
      <p:sp>
        <p:nvSpPr>
          <p:cNvPr id="3" name="Sous-titre 2"/>
          <p:cNvSpPr>
            <a:spLocks noGrp="1"/>
          </p:cNvSpPr>
          <p:nvPr>
            <p:ph type="subTitle" idx="1"/>
          </p:nvPr>
        </p:nvSpPr>
        <p:spPr>
          <a:xfrm>
            <a:off x="1524000" y="3834951"/>
            <a:ext cx="9144000" cy="1655762"/>
          </a:xfrm>
        </p:spPr>
        <p:txBody>
          <a:bodyPr/>
          <a:lstStyle/>
          <a:p>
            <a:r>
              <a:rPr lang="fr-FR" dirty="0" smtClean="0"/>
              <a:t>6 mai 2019</a:t>
            </a:r>
            <a:endParaRPr lang="fr-FR" dirty="0"/>
          </a:p>
        </p:txBody>
      </p:sp>
    </p:spTree>
    <p:extLst>
      <p:ext uri="{BB962C8B-B14F-4D97-AF65-F5344CB8AC3E}">
        <p14:creationId xmlns:p14="http://schemas.microsoft.com/office/powerpoint/2010/main" val="4213002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Chevalier de Méré 1 :  lancers  de dés</a:t>
            </a:r>
            <a:endParaRPr lang="fr-FR" dirty="0"/>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p:txBody>
              <a:bodyPr/>
              <a:lstStyle/>
              <a:p>
                <a:r>
                  <a:rPr lang="fr-FR" dirty="0" smtClean="0"/>
                  <a:t>Sur 4 lancers d’un dé, Proba(obtenir au moins un six) </a:t>
                </a:r>
                <a14:m>
                  <m:oMath xmlns:m="http://schemas.openxmlformats.org/officeDocument/2006/math">
                    <m:r>
                      <a:rPr lang="fr-FR" i="1" smtClean="0">
                        <a:latin typeface="Cambria Math" panose="02040503050406030204" pitchFamily="18" charset="0"/>
                        <a:ea typeface="Cambria Math" panose="02040503050406030204" pitchFamily="18" charset="0"/>
                      </a:rPr>
                      <m:t>&gt;</m:t>
                    </m:r>
                    <m:r>
                      <a:rPr lang="fr-FR" b="0" i="1" smtClean="0">
                        <a:latin typeface="Cambria Math" panose="02040503050406030204" pitchFamily="18" charset="0"/>
                        <a:ea typeface="Cambria Math" panose="02040503050406030204" pitchFamily="18" charset="0"/>
                      </a:rPr>
                      <m:t>1/2</m:t>
                    </m:r>
                  </m:oMath>
                </a14:m>
                <a:r>
                  <a:rPr lang="fr-FR" dirty="0" smtClean="0"/>
                  <a:t>.</a:t>
                </a:r>
              </a:p>
              <a:p>
                <a:r>
                  <a:rPr lang="fr-FR" dirty="0" smtClean="0"/>
                  <a:t>Lorsqu’on lance deux dés il y six fois plus de résultats possibles que pour le lancer d’un seul dé.</a:t>
                </a:r>
              </a:p>
              <a:p>
                <a:r>
                  <a:rPr lang="fr-FR" dirty="0" smtClean="0"/>
                  <a:t>Par conséquent, en 6×4 lancers, Proba(obtenir un double six)</a:t>
                </a:r>
                <a:r>
                  <a:rPr lang="fr-FR" dirty="0">
                    <a:ea typeface="Cambria Math" panose="02040503050406030204" pitchFamily="18" charset="0"/>
                  </a:rPr>
                  <a:t> </a:t>
                </a:r>
                <a14:m>
                  <m:oMath xmlns:m="http://schemas.openxmlformats.org/officeDocument/2006/math">
                    <m:r>
                      <a:rPr lang="fr-FR" i="1">
                        <a:latin typeface="Cambria Math" panose="02040503050406030204" pitchFamily="18" charset="0"/>
                        <a:ea typeface="Cambria Math" panose="02040503050406030204" pitchFamily="18" charset="0"/>
                      </a:rPr>
                      <m:t>&gt;1/2</m:t>
                    </m:r>
                  </m:oMath>
                </a14:m>
                <a:r>
                  <a:rPr lang="fr-FR" dirty="0" smtClean="0"/>
                  <a:t>.</a:t>
                </a:r>
                <a:endParaRPr lang="fr-FR" dirty="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fr-FR">
                    <a:noFill/>
                  </a:rPr>
                  <a:t> </a:t>
                </a:r>
              </a:p>
            </p:txBody>
          </p:sp>
        </mc:Fallback>
      </mc:AlternateContent>
    </p:spTree>
    <p:extLst>
      <p:ext uri="{BB962C8B-B14F-4D97-AF65-F5344CB8AC3E}">
        <p14:creationId xmlns:p14="http://schemas.microsoft.com/office/powerpoint/2010/main" val="1041515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Chevalier de Méré 2 : le problème des partis</a:t>
            </a:r>
            <a:endParaRPr lang="fr-FR" dirty="0"/>
          </a:p>
        </p:txBody>
      </p:sp>
      <p:sp>
        <p:nvSpPr>
          <p:cNvPr id="3" name="Espace réservé du contenu 2"/>
          <p:cNvSpPr>
            <a:spLocks noGrp="1"/>
          </p:cNvSpPr>
          <p:nvPr>
            <p:ph idx="1"/>
          </p:nvPr>
        </p:nvSpPr>
        <p:spPr/>
        <p:txBody>
          <a:bodyPr/>
          <a:lstStyle/>
          <a:p>
            <a:r>
              <a:rPr lang="fr-FR" dirty="0" smtClean="0"/>
              <a:t>Deux joueurs misent chacun 32 euros.</a:t>
            </a:r>
          </a:p>
          <a:p>
            <a:r>
              <a:rPr lang="fr-FR" dirty="0" smtClean="0"/>
              <a:t>Le premier des deux joueurs qui gagnera 3 manches d’un jeu de pur hasard remportera la mise de 64 euros.</a:t>
            </a:r>
          </a:p>
          <a:p>
            <a:r>
              <a:rPr lang="fr-FR" dirty="0" smtClean="0"/>
              <a:t>Le jeu s’interrompt lorsque le joueur A a gagné 2 manches et le joueur B une manche.</a:t>
            </a:r>
          </a:p>
          <a:p>
            <a:r>
              <a:rPr lang="fr-FR" dirty="0" smtClean="0"/>
              <a:t>Quelle est la répartition juste des 64 euros après cette interruption ?   </a:t>
            </a:r>
            <a:endParaRPr lang="fr-FR" dirty="0"/>
          </a:p>
        </p:txBody>
      </p:sp>
    </p:spTree>
    <p:extLst>
      <p:ext uri="{BB962C8B-B14F-4D97-AF65-F5344CB8AC3E}">
        <p14:creationId xmlns:p14="http://schemas.microsoft.com/office/powerpoint/2010/main" val="2909191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 exercice du livre de Huygens</a:t>
            </a:r>
            <a:endParaRPr lang="fr-FR" dirty="0"/>
          </a:p>
        </p:txBody>
      </p:sp>
      <p:sp>
        <p:nvSpPr>
          <p:cNvPr id="3" name="Espace réservé du contenu 2"/>
          <p:cNvSpPr>
            <a:spLocks noGrp="1"/>
          </p:cNvSpPr>
          <p:nvPr>
            <p:ph idx="1"/>
          </p:nvPr>
        </p:nvSpPr>
        <p:spPr/>
        <p:txBody>
          <a:bodyPr/>
          <a:lstStyle/>
          <a:p>
            <a:r>
              <a:rPr lang="fr-FR" dirty="0" smtClean="0"/>
              <a:t>Déterminer le désavantage du joueur qui fait le premier coup quand deux joueurs jettent à tour de rôle croix ou pile à condition que celui qui amène pile doit mettre chaque fois un ducat et que celui qui jette croix prendra tout ce qui est mis</a:t>
            </a:r>
            <a:r>
              <a:rPr lang="fr-FR" dirty="0"/>
              <a:t>.</a:t>
            </a:r>
          </a:p>
        </p:txBody>
      </p:sp>
    </p:spTree>
    <p:extLst>
      <p:ext uri="{BB962C8B-B14F-4D97-AF65-F5344CB8AC3E}">
        <p14:creationId xmlns:p14="http://schemas.microsoft.com/office/powerpoint/2010/main" val="16426235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Paradoxe des prisonniers</a:t>
            </a:r>
            <a:endParaRPr lang="fr-FR" dirty="0"/>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p:txBody>
              <a:bodyPr>
                <a:normAutofit fontScale="92500"/>
              </a:bodyPr>
              <a:lstStyle/>
              <a:p>
                <a:r>
                  <a:rPr lang="fr-FR" dirty="0" smtClean="0"/>
                  <a:t>Trois prisonniers sont dans une cellule. Parmi ces trois prisonniers deux vont être exécutés et le troisième sera libéré.</a:t>
                </a:r>
              </a:p>
              <a:p>
                <a:r>
                  <a:rPr lang="fr-FR" dirty="0" smtClean="0"/>
                  <a:t>Les prisonniers ne connaissent pas leur sort. Le gardien connait leur sort mais n’a pas le droit de le leur révéler.</a:t>
                </a:r>
              </a:p>
              <a:p>
                <a:r>
                  <a:rPr lang="fr-FR" dirty="0" smtClean="0"/>
                  <a:t>Un des prisonniers va trouver le gardien et lui dit : tu ne pas me dire si je serai exécuté ou non, mais parmi les deux autres prisonniers, il est sûr que au moins l’un d’eux sera exécutés. Désigne moi l’un d’eux qui sera exécuté. </a:t>
                </a:r>
              </a:p>
              <a:p>
                <a:r>
                  <a:rPr lang="fr-FR" dirty="0" smtClean="0"/>
                  <a:t>Le gardien lui désigne un des deux prisonniers.</a:t>
                </a:r>
              </a:p>
              <a:p>
                <a:r>
                  <a:rPr lang="fr-FR" dirty="0" smtClean="0"/>
                  <a:t>Le prisonnier lui répond merci, mes chances d’être exécuté viennent de passé de </a:t>
                </a:r>
                <a14:m>
                  <m:oMath xmlns:m="http://schemas.openxmlformats.org/officeDocument/2006/math">
                    <m:r>
                      <a:rPr lang="fr-FR" i="1" dirty="0" smtClean="0">
                        <a:latin typeface="Cambria Math" panose="02040503050406030204" pitchFamily="18" charset="0"/>
                      </a:rPr>
                      <m:t>2/3</m:t>
                    </m:r>
                  </m:oMath>
                </a14:m>
                <a:r>
                  <a:rPr lang="fr-FR" dirty="0" smtClean="0"/>
                  <a:t> à </a:t>
                </a:r>
                <a14:m>
                  <m:oMath xmlns:m="http://schemas.openxmlformats.org/officeDocument/2006/math">
                    <m:r>
                      <a:rPr lang="fr-FR" b="0" i="1" smtClean="0">
                        <a:latin typeface="Cambria Math" panose="02040503050406030204" pitchFamily="18" charset="0"/>
                      </a:rPr>
                      <m:t>1/2</m:t>
                    </m:r>
                  </m:oMath>
                </a14:m>
                <a:r>
                  <a:rPr lang="fr-FR" dirty="0" smtClean="0"/>
                  <a:t>.</a:t>
                </a:r>
                <a:endParaRPr lang="fr-FR" dirty="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blipFill>
                <a:blip r:embed="rId2"/>
                <a:stretch>
                  <a:fillRect l="-928" t="-2101" r="-348"/>
                </a:stretch>
              </a:blipFill>
            </p:spPr>
            <p:txBody>
              <a:bodyPr/>
              <a:lstStyle/>
              <a:p>
                <a:r>
                  <a:rPr lang="fr-FR">
                    <a:noFill/>
                  </a:rPr>
                  <a:t> </a:t>
                </a:r>
              </a:p>
            </p:txBody>
          </p:sp>
        </mc:Fallback>
      </mc:AlternateContent>
    </p:spTree>
    <p:extLst>
      <p:ext uri="{BB962C8B-B14F-4D97-AF65-F5344CB8AC3E}">
        <p14:creationId xmlns:p14="http://schemas.microsoft.com/office/powerpoint/2010/main" val="2876148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jeux de Monty Hall</a:t>
            </a:r>
            <a:endParaRPr lang="fr-FR" dirty="0"/>
          </a:p>
        </p:txBody>
      </p:sp>
      <p:sp>
        <p:nvSpPr>
          <p:cNvPr id="3" name="Espace réservé du contenu 2"/>
          <p:cNvSpPr>
            <a:spLocks noGrp="1"/>
          </p:cNvSpPr>
          <p:nvPr>
            <p:ph idx="1"/>
          </p:nvPr>
        </p:nvSpPr>
        <p:spPr/>
        <p:txBody>
          <a:bodyPr>
            <a:normAutofit/>
          </a:bodyPr>
          <a:lstStyle/>
          <a:p>
            <a:r>
              <a:rPr lang="fr-FR" dirty="0" smtClean="0"/>
              <a:t>Problème inspiré par le jeu télévisé américain « let’s make a deal ».</a:t>
            </a:r>
          </a:p>
          <a:p>
            <a:pPr algn="just"/>
            <a:r>
              <a:rPr lang="fr-FR" dirty="0" smtClean="0"/>
              <a:t>Un </a:t>
            </a:r>
            <a:r>
              <a:rPr lang="fr-FR" dirty="0"/>
              <a:t>joueur est placé devant trois portes fermées. Derrière l'une d'elles se trouve </a:t>
            </a:r>
            <a:r>
              <a:rPr lang="fr-FR" dirty="0" smtClean="0"/>
              <a:t>une voiture </a:t>
            </a:r>
            <a:r>
              <a:rPr lang="fr-FR" dirty="0"/>
              <a:t>et derrière </a:t>
            </a:r>
            <a:r>
              <a:rPr lang="fr-FR" dirty="0" smtClean="0"/>
              <a:t>les </a:t>
            </a:r>
            <a:r>
              <a:rPr lang="fr-FR" dirty="0"/>
              <a:t>deux autres se trouve une </a:t>
            </a:r>
            <a:r>
              <a:rPr lang="fr-FR" dirty="0" smtClean="0"/>
              <a:t>chèvre. </a:t>
            </a:r>
            <a:r>
              <a:rPr lang="fr-FR" dirty="0"/>
              <a:t>Il doit tout d'abord désigner une porte. Puis le </a:t>
            </a:r>
            <a:r>
              <a:rPr lang="fr-FR" dirty="0" smtClean="0"/>
              <a:t>présentateur qui sait où se trouve la voiture </a:t>
            </a:r>
            <a:r>
              <a:rPr lang="fr-FR" dirty="0"/>
              <a:t>doit ouvrir une porte qui n'est ni celle choisie par le candidat, ni celle cachant la </a:t>
            </a:r>
            <a:r>
              <a:rPr lang="fr-FR" dirty="0" smtClean="0"/>
              <a:t>voiture. </a:t>
            </a:r>
            <a:r>
              <a:rPr lang="fr-FR" dirty="0"/>
              <a:t>Le </a:t>
            </a:r>
            <a:r>
              <a:rPr lang="fr-FR" dirty="0" smtClean="0"/>
              <a:t>joueur peut changer son choix.</a:t>
            </a:r>
            <a:endParaRPr lang="fr-FR" dirty="0"/>
          </a:p>
          <a:p>
            <a:r>
              <a:rPr lang="fr-FR" dirty="0" smtClean="0"/>
              <a:t>Que </a:t>
            </a:r>
            <a:r>
              <a:rPr lang="fr-FR" dirty="0"/>
              <a:t>doit-il faire ?</a:t>
            </a:r>
          </a:p>
          <a:p>
            <a:pPr marL="0" indent="0">
              <a:buNone/>
            </a:pPr>
            <a:endParaRPr lang="fr-FR" dirty="0"/>
          </a:p>
          <a:p>
            <a:endParaRPr lang="fr-FR" dirty="0"/>
          </a:p>
        </p:txBody>
      </p:sp>
    </p:spTree>
    <p:extLst>
      <p:ext uri="{BB962C8B-B14F-4D97-AF65-F5344CB8AC3E}">
        <p14:creationId xmlns:p14="http://schemas.microsoft.com/office/powerpoint/2010/main" val="1084622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r>
              <a:rPr lang="fr-FR" dirty="0" err="1" smtClean="0"/>
              <a:t>Monthy</a:t>
            </a:r>
            <a:r>
              <a:rPr lang="fr-FR" dirty="0" smtClean="0"/>
              <a:t> Hall</a:t>
            </a:r>
          </a:p>
          <a:p>
            <a:r>
              <a:rPr lang="fr-FR" dirty="0" smtClean="0"/>
              <a:t>Marilyn vos Savant</a:t>
            </a:r>
          </a:p>
          <a:p>
            <a:r>
              <a:rPr lang="fr-FR" dirty="0" err="1" smtClean="0"/>
              <a:t>Whitaker</a:t>
            </a:r>
            <a:endParaRPr lang="fr-FR" dirty="0"/>
          </a:p>
        </p:txBody>
      </p:sp>
    </p:spTree>
    <p:extLst>
      <p:ext uri="{BB962C8B-B14F-4D97-AF65-F5344CB8AC3E}">
        <p14:creationId xmlns:p14="http://schemas.microsoft.com/office/powerpoint/2010/main" val="2395000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Probabilités et statistiques</a:t>
            </a:r>
            <a:endParaRPr lang="fr-FR" dirty="0"/>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p:txBody>
              <a:bodyPr/>
              <a:lstStyle/>
              <a:p>
                <a:pPr algn="just"/>
                <a:r>
                  <a:rPr lang="fr-FR" dirty="0" smtClean="0"/>
                  <a:t>Probabilités </a:t>
                </a:r>
                <a14:m>
                  <m:oMath xmlns:m="http://schemas.openxmlformats.org/officeDocument/2006/math">
                    <m:r>
                      <a:rPr lang="fr-FR" i="1" smtClean="0">
                        <a:latin typeface="Cambria Math" panose="02040503050406030204" pitchFamily="18" charset="0"/>
                        <a:ea typeface="Cambria Math" panose="02040503050406030204" pitchFamily="18" charset="0"/>
                      </a:rPr>
                      <m:t>≠</m:t>
                    </m:r>
                  </m:oMath>
                </a14:m>
                <a:r>
                  <a:rPr lang="fr-FR" dirty="0" smtClean="0"/>
                  <a:t> statistiques. </a:t>
                </a:r>
              </a:p>
              <a:p>
                <a:r>
                  <a:rPr lang="fr-FR" dirty="0" smtClean="0"/>
                  <a:t>Les statistiques traitent </a:t>
                </a:r>
                <a:r>
                  <a:rPr lang="fr-FR" dirty="0"/>
                  <a:t>des données et </a:t>
                </a:r>
                <a:r>
                  <a:rPr lang="fr-FR" dirty="0" smtClean="0"/>
                  <a:t/>
                </a:r>
                <a:br>
                  <a:rPr lang="fr-FR" dirty="0" smtClean="0"/>
                </a:br>
                <a:r>
                  <a:rPr lang="fr-FR" dirty="0" smtClean="0"/>
                  <a:t>                                           des inférences </a:t>
                </a:r>
                <a:r>
                  <a:rPr lang="fr-FR" dirty="0"/>
                  <a:t>à partir de celles-ci, </a:t>
                </a:r>
                <a:endParaRPr lang="fr-FR" dirty="0" smtClean="0"/>
              </a:p>
              <a:p>
                <a:pPr algn="just"/>
                <a:r>
                  <a:rPr lang="fr-FR" dirty="0" smtClean="0"/>
                  <a:t>les probabilités étudient les phénomènes aléatoires.</a:t>
                </a:r>
                <a:endParaRPr lang="fr-FR" dirty="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fr-FR">
                    <a:noFill/>
                  </a:rPr>
                  <a:t> </a:t>
                </a:r>
              </a:p>
            </p:txBody>
          </p:sp>
        </mc:Fallback>
      </mc:AlternateContent>
    </p:spTree>
    <p:extLst>
      <p:ext uri="{BB962C8B-B14F-4D97-AF65-F5344CB8AC3E}">
        <p14:creationId xmlns:p14="http://schemas.microsoft.com/office/powerpoint/2010/main" val="3968660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Etymologie du terme probabilité</a:t>
            </a:r>
            <a:endParaRPr lang="fr-FR" dirty="0"/>
          </a:p>
        </p:txBody>
      </p:sp>
      <p:sp>
        <p:nvSpPr>
          <p:cNvPr id="3" name="Espace réservé du contenu 2"/>
          <p:cNvSpPr>
            <a:spLocks noGrp="1"/>
          </p:cNvSpPr>
          <p:nvPr>
            <p:ph idx="1"/>
          </p:nvPr>
        </p:nvSpPr>
        <p:spPr/>
        <p:txBody>
          <a:bodyPr>
            <a:normAutofit/>
          </a:bodyPr>
          <a:lstStyle/>
          <a:p>
            <a:r>
              <a:rPr lang="fr-FR" dirty="0" smtClean="0"/>
              <a:t>Utilisation juridique de «probabilité » au </a:t>
            </a:r>
            <a:r>
              <a:rPr lang="fr-FR" dirty="0"/>
              <a:t>Moyen </a:t>
            </a:r>
            <a:r>
              <a:rPr lang="fr-FR" dirty="0" smtClean="0"/>
              <a:t>Âge.</a:t>
            </a:r>
            <a:br>
              <a:rPr lang="fr-FR" dirty="0" smtClean="0"/>
            </a:br>
            <a:r>
              <a:rPr lang="fr-FR" dirty="0" smtClean="0"/>
              <a:t>Vient </a:t>
            </a:r>
            <a:r>
              <a:rPr lang="fr-FR" dirty="0"/>
              <a:t>du latin « probare » qui signifie « prouver </a:t>
            </a:r>
            <a:r>
              <a:rPr lang="fr-FR" dirty="0" smtClean="0"/>
              <a:t>».</a:t>
            </a:r>
          </a:p>
          <a:p>
            <a:r>
              <a:rPr lang="fr-FR" dirty="0"/>
              <a:t>Probable </a:t>
            </a:r>
            <a:r>
              <a:rPr lang="fr-FR" dirty="0" smtClean="0"/>
              <a:t>dérive </a:t>
            </a:r>
            <a:r>
              <a:rPr lang="fr-FR" dirty="0"/>
              <a:t>du latin </a:t>
            </a:r>
            <a:r>
              <a:rPr lang="fr-FR" dirty="0" smtClean="0"/>
              <a:t>« probabilis » </a:t>
            </a:r>
            <a:r>
              <a:rPr lang="fr-FR" dirty="0"/>
              <a:t>généralement </a:t>
            </a:r>
            <a:r>
              <a:rPr lang="fr-FR" dirty="0" smtClean="0"/>
              <a:t>appliqué </a:t>
            </a:r>
            <a:r>
              <a:rPr lang="fr-FR" dirty="0"/>
              <a:t>à une opinion </a:t>
            </a:r>
            <a:r>
              <a:rPr lang="fr-FR" dirty="0" smtClean="0"/>
              <a:t>plausible </a:t>
            </a:r>
            <a:r>
              <a:rPr lang="fr-FR" dirty="0"/>
              <a:t>ou généralement approuvé. </a:t>
            </a:r>
          </a:p>
          <a:p>
            <a:r>
              <a:rPr lang="fr-FR" dirty="0" smtClean="0"/>
              <a:t>Le </a:t>
            </a:r>
            <a:r>
              <a:rPr lang="fr-FR" dirty="0"/>
              <a:t>sens mathématique du terme date de 1718</a:t>
            </a:r>
            <a:r>
              <a:rPr lang="fr-FR" dirty="0" smtClean="0"/>
              <a:t>.</a:t>
            </a:r>
          </a:p>
          <a:p>
            <a:r>
              <a:rPr lang="fr-FR" dirty="0" smtClean="0"/>
              <a:t> </a:t>
            </a:r>
            <a:r>
              <a:rPr lang="fr-FR" dirty="0"/>
              <a:t>Au 18ème siècle, </a:t>
            </a:r>
            <a:r>
              <a:rPr lang="fr-FR" dirty="0" smtClean="0"/>
              <a:t>« chance » </a:t>
            </a:r>
            <a:r>
              <a:rPr lang="fr-FR" dirty="0"/>
              <a:t>était également utilisé dans le sens mathématique de </a:t>
            </a:r>
            <a:r>
              <a:rPr lang="fr-FR" dirty="0" smtClean="0"/>
              <a:t>« probabilité » </a:t>
            </a:r>
            <a:r>
              <a:rPr lang="fr-FR" dirty="0"/>
              <a:t>(et la théorie </a:t>
            </a:r>
            <a:r>
              <a:rPr lang="fr-FR" dirty="0" smtClean="0"/>
              <a:t>des </a:t>
            </a:r>
            <a:r>
              <a:rPr lang="fr-FR" dirty="0"/>
              <a:t>probabilité s'appelait Doctrine des chances).</a:t>
            </a:r>
          </a:p>
        </p:txBody>
      </p:sp>
    </p:spTree>
    <p:extLst>
      <p:ext uri="{BB962C8B-B14F-4D97-AF65-F5344CB8AC3E}">
        <p14:creationId xmlns:p14="http://schemas.microsoft.com/office/powerpoint/2010/main" val="285401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Origine des probabilités : risque</a:t>
            </a:r>
            <a:endParaRPr lang="fr-FR" dirty="0"/>
          </a:p>
        </p:txBody>
      </p:sp>
      <p:sp>
        <p:nvSpPr>
          <p:cNvPr id="3" name="Espace réservé du contenu 2"/>
          <p:cNvSpPr>
            <a:spLocks noGrp="1"/>
          </p:cNvSpPr>
          <p:nvPr>
            <p:ph idx="1"/>
          </p:nvPr>
        </p:nvSpPr>
        <p:spPr/>
        <p:txBody>
          <a:bodyPr>
            <a:normAutofit/>
          </a:bodyPr>
          <a:lstStyle/>
          <a:p>
            <a:r>
              <a:rPr lang="fr-FR" dirty="0"/>
              <a:t>Sous l’empire Romain le hasard est évalué pour  déterminer la valeur des rentes viagères</a:t>
            </a:r>
            <a:r>
              <a:rPr lang="fr-FR" dirty="0" smtClean="0"/>
              <a:t>.</a:t>
            </a:r>
          </a:p>
          <a:p>
            <a:r>
              <a:rPr lang="fr-FR" dirty="0" smtClean="0"/>
              <a:t>La notion de risque a été utilisé dans les contrats commerciaux à partir du 12</a:t>
            </a:r>
            <a:r>
              <a:rPr lang="fr-FR" baseline="30000" dirty="0" smtClean="0"/>
              <a:t>ème</a:t>
            </a:r>
            <a:r>
              <a:rPr lang="fr-FR" dirty="0"/>
              <a:t> siècle </a:t>
            </a:r>
            <a:endParaRPr lang="fr-FR" dirty="0" smtClean="0"/>
          </a:p>
          <a:p>
            <a:r>
              <a:rPr lang="fr-FR" dirty="0" smtClean="0"/>
              <a:t>Traité </a:t>
            </a:r>
            <a:r>
              <a:rPr lang="fr-FR" dirty="0"/>
              <a:t>des contrats </a:t>
            </a:r>
            <a:r>
              <a:rPr lang="fr-FR" dirty="0" smtClean="0"/>
              <a:t>de Pierre de Jean Olivi (1248-1298).</a:t>
            </a:r>
          </a:p>
          <a:p>
            <a:r>
              <a:rPr lang="fr-FR" dirty="0" smtClean="0"/>
              <a:t>Apparition de bourses au 13</a:t>
            </a:r>
            <a:r>
              <a:rPr lang="fr-FR" baseline="30000" dirty="0" smtClean="0"/>
              <a:t>ème</a:t>
            </a:r>
            <a:r>
              <a:rPr lang="fr-FR" dirty="0" smtClean="0"/>
              <a:t> et 14</a:t>
            </a:r>
            <a:r>
              <a:rPr lang="fr-FR" baseline="30000" dirty="0" smtClean="0"/>
              <a:t>ème</a:t>
            </a:r>
            <a:r>
              <a:rPr lang="fr-FR" dirty="0" smtClean="0"/>
              <a:t> siècle assurant le transport maritime.</a:t>
            </a:r>
          </a:p>
          <a:p>
            <a:r>
              <a:rPr lang="fr-FR" dirty="0"/>
              <a:t>G</a:t>
            </a:r>
            <a:r>
              <a:rPr lang="fr-FR" dirty="0" smtClean="0"/>
              <a:t>énéralisation des contrats d’assurance maritime au 16</a:t>
            </a:r>
            <a:r>
              <a:rPr lang="fr-FR" baseline="30000" dirty="0" smtClean="0"/>
              <a:t>ème</a:t>
            </a:r>
            <a:r>
              <a:rPr lang="fr-FR" dirty="0" smtClean="0"/>
              <a:t> siècle. </a:t>
            </a:r>
            <a:endParaRPr lang="fr-FR" dirty="0"/>
          </a:p>
        </p:txBody>
      </p:sp>
    </p:spTree>
    <p:extLst>
      <p:ext uri="{BB962C8B-B14F-4D97-AF65-F5344CB8AC3E}">
        <p14:creationId xmlns:p14="http://schemas.microsoft.com/office/powerpoint/2010/main" val="1922144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Origine des probabilités : jeux de hasard</a:t>
            </a:r>
            <a:endParaRPr lang="fr-FR" dirty="0"/>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p:txBody>
              <a:bodyPr>
                <a:normAutofit/>
              </a:bodyPr>
              <a:lstStyle/>
              <a:p>
                <a:r>
                  <a:rPr lang="fr-FR" dirty="0" smtClean="0"/>
                  <a:t>Girolamo Cardano, Jérôme Cardan (Pavie 1501-Rome 1576) </a:t>
                </a:r>
              </a:p>
              <a:p>
                <a:pPr marL="0" indent="0">
                  <a:buNone/>
                </a:pPr>
                <a:r>
                  <a:rPr lang="fr-FR" dirty="0" smtClean="0"/>
                  <a:t>   traité publié </a:t>
                </a:r>
                <a:r>
                  <a:rPr lang="fr-FR" dirty="0"/>
                  <a:t>en </a:t>
                </a:r>
                <a:r>
                  <a:rPr lang="fr-FR" dirty="0" smtClean="0"/>
                  <a:t>1663 mentionnant les jeux de hasard. </a:t>
                </a:r>
              </a:p>
              <a:p>
                <a:r>
                  <a:rPr lang="fr-FR" dirty="0"/>
                  <a:t>Correspondance Pascal-Fermat </a:t>
                </a:r>
                <a14:m>
                  <m:oMath xmlns:m="http://schemas.openxmlformats.org/officeDocument/2006/math">
                    <m:r>
                      <a:rPr lang="fr-FR">
                        <a:latin typeface="Cambria Math" panose="02040503050406030204" pitchFamily="18" charset="0"/>
                      </a:rPr>
                      <m:t>~</m:t>
                    </m:r>
                  </m:oMath>
                </a14:m>
                <a:r>
                  <a:rPr lang="fr-FR" dirty="0"/>
                  <a:t>1650</a:t>
                </a:r>
              </a:p>
              <a:p>
                <a:r>
                  <a:rPr lang="fr-FR" dirty="0"/>
                  <a:t>Ouvrage de Huygens </a:t>
                </a:r>
                <a:r>
                  <a:rPr lang="fr-FR" dirty="0" smtClean="0"/>
                  <a:t>1657, « du calcul dans les jeux de hasard »</a:t>
                </a:r>
              </a:p>
              <a:p>
                <a:endParaRPr lang="fr-FR" dirty="0"/>
              </a:p>
              <a:p>
                <a:r>
                  <a:rPr lang="fr-FR" dirty="0" smtClean="0"/>
                  <a:t>Fermat (entre 1600 et 1610-1665), Pascal (1623-1662),</a:t>
                </a:r>
              </a:p>
              <a:p>
                <a:r>
                  <a:rPr lang="fr-FR" dirty="0" smtClean="0"/>
                  <a:t> Huygens (1629-1695).</a:t>
                </a:r>
                <a:endParaRPr lang="fr-FR" dirty="0"/>
              </a:p>
              <a:p>
                <a:endParaRPr lang="fr-FR" dirty="0" smtClean="0"/>
              </a:p>
              <a:p>
                <a:pPr marL="0" indent="0" algn="just">
                  <a:buNone/>
                </a:pPr>
                <a:endParaRPr lang="fr-FR" dirty="0" smtClean="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fr-FR">
                    <a:noFill/>
                  </a:rPr>
                  <a:t> </a:t>
                </a:r>
              </a:p>
            </p:txBody>
          </p:sp>
        </mc:Fallback>
      </mc:AlternateContent>
    </p:spTree>
    <p:extLst>
      <p:ext uri="{BB962C8B-B14F-4D97-AF65-F5344CB8AC3E}">
        <p14:creationId xmlns:p14="http://schemas.microsoft.com/office/powerpoint/2010/main" val="4124549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18</a:t>
            </a:r>
            <a:r>
              <a:rPr lang="fr-FR" baseline="30000" dirty="0" smtClean="0"/>
              <a:t>ème</a:t>
            </a:r>
            <a:r>
              <a:rPr lang="fr-FR" dirty="0" smtClean="0"/>
              <a:t>-19</a:t>
            </a:r>
            <a:r>
              <a:rPr lang="fr-FR" baseline="30000" dirty="0" smtClean="0"/>
              <a:t>ème</a:t>
            </a:r>
            <a:r>
              <a:rPr lang="fr-FR" dirty="0" smtClean="0"/>
              <a:t> siècle</a:t>
            </a:r>
            <a:endParaRPr lang="fr-FR" dirty="0"/>
          </a:p>
        </p:txBody>
      </p:sp>
      <mc:AlternateContent xmlns:mc="http://schemas.openxmlformats.org/markup-compatibility/2006" xmlns:a14="http://schemas.microsoft.com/office/drawing/2010/main">
        <mc:Choice Requires="a14">
          <p:sp>
            <p:nvSpPr>
              <p:cNvPr id="3" name="Espace réservé du contenu 2"/>
              <p:cNvSpPr>
                <a:spLocks noGrp="1"/>
              </p:cNvSpPr>
              <p:nvPr>
                <p:ph idx="1"/>
              </p:nvPr>
            </p:nvSpPr>
            <p:spPr>
              <a:xfrm>
                <a:off x="820270" y="1825625"/>
                <a:ext cx="10515600" cy="4351338"/>
              </a:xfrm>
            </p:spPr>
            <p:txBody>
              <a:bodyPr>
                <a:normAutofit lnSpcReduction="10000"/>
              </a:bodyPr>
              <a:lstStyle/>
              <a:p>
                <a:r>
                  <a:rPr lang="fr-FR" dirty="0" smtClean="0"/>
                  <a:t>Ars </a:t>
                </a:r>
                <a:r>
                  <a:rPr lang="fr-FR" dirty="0"/>
                  <a:t>Conjectandi (à titre posthume, 1713) </a:t>
                </a:r>
                <a:r>
                  <a:rPr lang="fr-FR" dirty="0" smtClean="0"/>
                  <a:t/>
                </a:r>
                <a:br>
                  <a:rPr lang="fr-FR" dirty="0" smtClean="0"/>
                </a:br>
                <a:r>
                  <a:rPr lang="fr-FR" dirty="0" smtClean="0"/>
                  <a:t>   de </a:t>
                </a:r>
                <a:r>
                  <a:rPr lang="fr-FR" dirty="0"/>
                  <a:t>Jacob </a:t>
                </a:r>
                <a:r>
                  <a:rPr lang="fr-FR" dirty="0" smtClean="0"/>
                  <a:t>Bernoulli(1654-1705).</a:t>
                </a:r>
              </a:p>
              <a:p>
                <a:r>
                  <a:rPr lang="fr-FR" dirty="0" smtClean="0"/>
                  <a:t>Jacob Bernoulli, loi des grands nombres :</a:t>
                </a:r>
                <a:br>
                  <a:rPr lang="fr-FR" dirty="0" smtClean="0"/>
                </a:br>
                <a:r>
                  <a:rPr lang="fr-FR" dirty="0" smtClean="0"/>
                  <a:t>  </a:t>
                </a:r>
                <a:r>
                  <a:rPr lang="fr-FR" i="1" dirty="0" smtClean="0"/>
                  <a:t>dans </a:t>
                </a:r>
                <a:r>
                  <a:rPr lang="fr-FR" i="1" dirty="0"/>
                  <a:t>un grand nombre d'essais, la moyenne des résultats sera </a:t>
                </a:r>
                <a:r>
                  <a:rPr lang="fr-FR" i="1" dirty="0" smtClean="0"/>
                  <a:t/>
                </a:r>
                <a:br>
                  <a:rPr lang="fr-FR" i="1" dirty="0" smtClean="0"/>
                </a:br>
                <a:r>
                  <a:rPr lang="fr-FR" i="1" dirty="0" smtClean="0"/>
                  <a:t>  probablement </a:t>
                </a:r>
                <a:r>
                  <a:rPr lang="fr-FR" i="1" dirty="0"/>
                  <a:t>très proche de la valeur </a:t>
                </a:r>
                <a:r>
                  <a:rPr lang="fr-FR" i="1" dirty="0" smtClean="0"/>
                  <a:t>attendue. </a:t>
                </a:r>
              </a:p>
              <a:p>
                <a:r>
                  <a:rPr lang="fr-FR" dirty="0" smtClean="0"/>
                  <a:t>La </a:t>
                </a:r>
                <a:r>
                  <a:rPr lang="fr-FR" dirty="0"/>
                  <a:t>Doctrine des chances (1718) d'Abraham de Moivre </a:t>
                </a:r>
                <a:r>
                  <a:rPr lang="fr-FR" dirty="0" smtClean="0"/>
                  <a:t>(1667-1754),</a:t>
                </a:r>
              </a:p>
              <a:p>
                <a:pPr marL="0" indent="0">
                  <a:buNone/>
                </a:pPr>
                <a:r>
                  <a:rPr lang="fr-FR" dirty="0" smtClean="0"/>
                  <a:t>Première apparition de la loi normale.</a:t>
                </a:r>
              </a:p>
              <a:p>
                <a:r>
                  <a:rPr lang="fr-FR" dirty="0" smtClean="0"/>
                  <a:t>Formule de Bayes (Thomas Bayes 1702-1761):</a:t>
                </a:r>
              </a:p>
              <a:p>
                <a14:m>
                  <m:oMath xmlns:m="http://schemas.openxmlformats.org/officeDocument/2006/math">
                    <m:r>
                      <a:rPr lang="fr-FR" b="0" i="1" smtClean="0">
                        <a:latin typeface="Cambria Math" panose="02040503050406030204" pitchFamily="18" charset="0"/>
                      </a:rPr>
                      <m:t>𝑃</m:t>
                    </m:r>
                    <m:d>
                      <m:dPr>
                        <m:ctrlPr>
                          <a:rPr lang="fr-FR" b="0" i="1" smtClean="0">
                            <a:latin typeface="Cambria Math"/>
                          </a:rPr>
                        </m:ctrlPr>
                      </m:dPr>
                      <m:e>
                        <m:r>
                          <a:rPr lang="fr-FR" b="0" i="1" smtClean="0">
                            <a:latin typeface="Cambria Math" panose="02040503050406030204" pitchFamily="18" charset="0"/>
                          </a:rPr>
                          <m:t>𝐴</m:t>
                        </m:r>
                      </m:e>
                      <m:e>
                        <m:r>
                          <a:rPr lang="fr-FR" b="0" i="1" smtClean="0">
                            <a:latin typeface="Cambria Math" panose="02040503050406030204" pitchFamily="18" charset="0"/>
                          </a:rPr>
                          <m:t>𝐵</m:t>
                        </m:r>
                      </m:e>
                    </m:d>
                    <m:r>
                      <a:rPr lang="fr-FR" b="0" i="1" smtClean="0">
                        <a:latin typeface="Cambria Math" panose="02040503050406030204" pitchFamily="18" charset="0"/>
                      </a:rPr>
                      <m:t>=</m:t>
                    </m:r>
                    <m:f>
                      <m:fPr>
                        <m:ctrlPr>
                          <a:rPr lang="fr-FR" b="0" i="1" smtClean="0">
                            <a:latin typeface="Cambria Math"/>
                          </a:rPr>
                        </m:ctrlPr>
                      </m:fPr>
                      <m:num>
                        <m:r>
                          <a:rPr lang="fr-FR" b="0" i="1" smtClean="0">
                            <a:latin typeface="Cambria Math" panose="02040503050406030204" pitchFamily="18" charset="0"/>
                          </a:rPr>
                          <m:t>𝑃</m:t>
                        </m:r>
                        <m:r>
                          <a:rPr lang="fr-FR" b="0" i="1" smtClean="0">
                            <a:latin typeface="Cambria Math" panose="02040503050406030204" pitchFamily="18" charset="0"/>
                          </a:rPr>
                          <m:t>(</m:t>
                        </m:r>
                        <m:r>
                          <a:rPr lang="fr-FR" b="0" i="1" smtClean="0">
                            <a:latin typeface="Cambria Math" panose="02040503050406030204" pitchFamily="18" charset="0"/>
                          </a:rPr>
                          <m:t>𝐵</m:t>
                        </m:r>
                        <m:r>
                          <a:rPr lang="fr-FR" b="0" i="1" smtClean="0">
                            <a:latin typeface="Cambria Math" panose="02040503050406030204" pitchFamily="18" charset="0"/>
                          </a:rPr>
                          <m:t>|</m:t>
                        </m:r>
                        <m:r>
                          <a:rPr lang="fr-FR" b="0" i="1" smtClean="0">
                            <a:latin typeface="Cambria Math" panose="02040503050406030204" pitchFamily="18" charset="0"/>
                          </a:rPr>
                          <m:t>𝐴</m:t>
                        </m:r>
                        <m:r>
                          <a:rPr lang="fr-FR" b="0" i="1" smtClean="0">
                            <a:latin typeface="Cambria Math" panose="02040503050406030204" pitchFamily="18" charset="0"/>
                          </a:rPr>
                          <m:t>)</m:t>
                        </m:r>
                        <m:r>
                          <a:rPr lang="fr-FR" b="0" i="1" smtClean="0">
                            <a:latin typeface="Cambria Math" panose="02040503050406030204" pitchFamily="18" charset="0"/>
                          </a:rPr>
                          <m:t>𝑃</m:t>
                        </m:r>
                        <m:r>
                          <a:rPr lang="fr-FR" b="0" i="1" smtClean="0">
                            <a:latin typeface="Cambria Math" panose="02040503050406030204" pitchFamily="18" charset="0"/>
                          </a:rPr>
                          <m:t>(</m:t>
                        </m:r>
                        <m:r>
                          <a:rPr lang="fr-FR" b="0" i="1" smtClean="0">
                            <a:latin typeface="Cambria Math" panose="02040503050406030204" pitchFamily="18" charset="0"/>
                          </a:rPr>
                          <m:t>𝐴</m:t>
                        </m:r>
                        <m:r>
                          <a:rPr lang="fr-FR" b="0" i="1" smtClean="0">
                            <a:latin typeface="Cambria Math" panose="02040503050406030204" pitchFamily="18" charset="0"/>
                          </a:rPr>
                          <m:t>)</m:t>
                        </m:r>
                      </m:num>
                      <m:den>
                        <m:r>
                          <a:rPr lang="fr-FR" b="0" i="1" smtClean="0">
                            <a:latin typeface="Cambria Math" panose="02040503050406030204" pitchFamily="18" charset="0"/>
                          </a:rPr>
                          <m:t>𝑃</m:t>
                        </m:r>
                        <m:r>
                          <a:rPr lang="fr-FR" b="0" i="1" smtClean="0">
                            <a:latin typeface="Cambria Math" panose="02040503050406030204" pitchFamily="18" charset="0"/>
                          </a:rPr>
                          <m:t>(</m:t>
                        </m:r>
                        <m:r>
                          <a:rPr lang="fr-FR" b="0" i="1" smtClean="0">
                            <a:latin typeface="Cambria Math" panose="02040503050406030204" pitchFamily="18" charset="0"/>
                          </a:rPr>
                          <m:t>𝐵</m:t>
                        </m:r>
                        <m:r>
                          <a:rPr lang="fr-FR" b="0" i="1" smtClean="0">
                            <a:latin typeface="Cambria Math" panose="02040503050406030204" pitchFamily="18" charset="0"/>
                          </a:rPr>
                          <m:t>|</m:t>
                        </m:r>
                        <m:r>
                          <a:rPr lang="fr-FR" b="0" i="1" smtClean="0">
                            <a:latin typeface="Cambria Math" panose="02040503050406030204" pitchFamily="18" charset="0"/>
                          </a:rPr>
                          <m:t>𝐴</m:t>
                        </m:r>
                        <m:r>
                          <a:rPr lang="fr-FR" b="0" i="1" smtClean="0">
                            <a:latin typeface="Cambria Math" panose="02040503050406030204" pitchFamily="18" charset="0"/>
                          </a:rPr>
                          <m:t>)</m:t>
                        </m:r>
                        <m:r>
                          <a:rPr lang="fr-FR" b="0" i="1" smtClean="0">
                            <a:latin typeface="Cambria Math" panose="02040503050406030204" pitchFamily="18" charset="0"/>
                          </a:rPr>
                          <m:t>𝑃</m:t>
                        </m:r>
                        <m:d>
                          <m:dPr>
                            <m:ctrlPr>
                              <a:rPr lang="fr-FR" b="0" i="1" smtClean="0">
                                <a:latin typeface="Cambria Math"/>
                              </a:rPr>
                            </m:ctrlPr>
                          </m:dPr>
                          <m:e>
                            <m:r>
                              <a:rPr lang="fr-FR" b="0" i="1" smtClean="0">
                                <a:latin typeface="Cambria Math" panose="02040503050406030204" pitchFamily="18" charset="0"/>
                              </a:rPr>
                              <m:t>𝐴</m:t>
                            </m:r>
                          </m:e>
                        </m:d>
                        <m:r>
                          <a:rPr lang="fr-FR" b="0" i="1" smtClean="0">
                            <a:latin typeface="Cambria Math" panose="02040503050406030204" pitchFamily="18" charset="0"/>
                          </a:rPr>
                          <m:t>+</m:t>
                        </m:r>
                        <m:r>
                          <a:rPr lang="fr-FR" b="0" i="1" smtClean="0">
                            <a:latin typeface="Cambria Math" panose="02040503050406030204" pitchFamily="18" charset="0"/>
                          </a:rPr>
                          <m:t>𝑃</m:t>
                        </m:r>
                        <m:r>
                          <a:rPr lang="fr-FR" b="0" i="1" smtClean="0">
                            <a:latin typeface="Cambria Math" panose="02040503050406030204" pitchFamily="18" charset="0"/>
                          </a:rPr>
                          <m:t>(</m:t>
                        </m:r>
                        <m:r>
                          <a:rPr lang="fr-FR" b="0" i="1" smtClean="0">
                            <a:latin typeface="Cambria Math" panose="02040503050406030204" pitchFamily="18" charset="0"/>
                          </a:rPr>
                          <m:t>𝐵</m:t>
                        </m:r>
                        <m:sSup>
                          <m:sSupPr>
                            <m:ctrlPr>
                              <a:rPr lang="fr-FR" b="0" i="1" smtClean="0">
                                <a:latin typeface="Cambria Math"/>
                              </a:rPr>
                            </m:ctrlPr>
                          </m:sSupPr>
                          <m:e>
                            <m:r>
                              <a:rPr lang="fr-FR" b="0" i="1" smtClean="0">
                                <a:latin typeface="Cambria Math" panose="02040503050406030204" pitchFamily="18" charset="0"/>
                              </a:rPr>
                              <m:t>|</m:t>
                            </m:r>
                            <m:r>
                              <a:rPr lang="fr-FR" b="0" i="1" smtClean="0">
                                <a:latin typeface="Cambria Math" panose="02040503050406030204" pitchFamily="18" charset="0"/>
                              </a:rPr>
                              <m:t>𝐴</m:t>
                            </m:r>
                          </m:e>
                          <m:sup>
                            <m:r>
                              <a:rPr lang="fr-FR" b="0" i="1" smtClean="0">
                                <a:latin typeface="Cambria Math" panose="02040503050406030204" pitchFamily="18" charset="0"/>
                              </a:rPr>
                              <m:t>𝑐</m:t>
                            </m:r>
                          </m:sup>
                        </m:sSup>
                        <m:r>
                          <a:rPr lang="fr-FR" b="0" i="1" smtClean="0">
                            <a:latin typeface="Cambria Math" panose="02040503050406030204" pitchFamily="18" charset="0"/>
                          </a:rPr>
                          <m:t>)</m:t>
                        </m:r>
                        <m:r>
                          <a:rPr lang="fr-FR" b="0" i="1" smtClean="0">
                            <a:latin typeface="Cambria Math" panose="02040503050406030204" pitchFamily="18" charset="0"/>
                          </a:rPr>
                          <m:t>𝑃</m:t>
                        </m:r>
                        <m:r>
                          <a:rPr lang="fr-FR" b="0" i="1" smtClean="0">
                            <a:latin typeface="Cambria Math" panose="02040503050406030204" pitchFamily="18" charset="0"/>
                          </a:rPr>
                          <m:t>(</m:t>
                        </m:r>
                        <m:sSup>
                          <m:sSupPr>
                            <m:ctrlPr>
                              <a:rPr lang="fr-FR" b="0" i="1" smtClean="0">
                                <a:latin typeface="Cambria Math"/>
                              </a:rPr>
                            </m:ctrlPr>
                          </m:sSupPr>
                          <m:e>
                            <m:r>
                              <a:rPr lang="fr-FR" b="0" i="1" smtClean="0">
                                <a:latin typeface="Cambria Math" panose="02040503050406030204" pitchFamily="18" charset="0"/>
                              </a:rPr>
                              <m:t>𝐴</m:t>
                            </m:r>
                          </m:e>
                          <m:sup>
                            <m:r>
                              <a:rPr lang="fr-FR" b="0" i="1" smtClean="0">
                                <a:latin typeface="Cambria Math" panose="02040503050406030204" pitchFamily="18" charset="0"/>
                              </a:rPr>
                              <m:t>𝑐</m:t>
                            </m:r>
                          </m:sup>
                        </m:sSup>
                        <m:r>
                          <a:rPr lang="fr-FR" b="0" i="1" smtClean="0">
                            <a:latin typeface="Cambria Math" panose="02040503050406030204" pitchFamily="18" charset="0"/>
                          </a:rPr>
                          <m:t>)</m:t>
                        </m:r>
                      </m:den>
                    </m:f>
                  </m:oMath>
                </a14:m>
                <a:endParaRPr lang="fr-FR" dirty="0" smtClean="0"/>
              </a:p>
            </p:txBody>
          </p:sp>
        </mc:Choice>
        <mc:Fallback xmlns="">
          <p:sp>
            <p:nvSpPr>
              <p:cNvPr id="3" name="Espace réservé du contenu 2"/>
              <p:cNvSpPr>
                <a:spLocks noGrp="1" noRot="1" noChangeAspect="1" noMove="1" noResize="1" noEditPoints="1" noAdjustHandles="1" noChangeArrowheads="1" noChangeShapeType="1" noTextEdit="1"/>
              </p:cNvSpPr>
              <p:nvPr>
                <p:ph idx="1"/>
              </p:nvPr>
            </p:nvSpPr>
            <p:spPr>
              <a:xfrm>
                <a:off x="820270" y="1825625"/>
                <a:ext cx="10515600" cy="4351338"/>
              </a:xfrm>
              <a:blipFill>
                <a:blip r:embed="rId2"/>
                <a:stretch>
                  <a:fillRect l="-1217" t="-3081"/>
                </a:stretch>
              </a:blipFill>
            </p:spPr>
            <p:txBody>
              <a:bodyPr/>
              <a:lstStyle/>
              <a:p>
                <a:r>
                  <a:rPr lang="fr-FR">
                    <a:noFill/>
                  </a:rPr>
                  <a:t> </a:t>
                </a:r>
              </a:p>
            </p:txBody>
          </p:sp>
        </mc:Fallback>
      </mc:AlternateContent>
    </p:spTree>
    <p:extLst>
      <p:ext uri="{BB962C8B-B14F-4D97-AF65-F5344CB8AC3E}">
        <p14:creationId xmlns:p14="http://schemas.microsoft.com/office/powerpoint/2010/main" val="1142556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18</a:t>
            </a:r>
            <a:r>
              <a:rPr lang="fr-FR" baseline="30000" dirty="0" smtClean="0"/>
              <a:t>ème</a:t>
            </a:r>
            <a:r>
              <a:rPr lang="fr-FR" dirty="0" smtClean="0"/>
              <a:t>-20</a:t>
            </a:r>
            <a:r>
              <a:rPr lang="fr-FR" baseline="30000" dirty="0" smtClean="0"/>
              <a:t>ème</a:t>
            </a:r>
            <a:r>
              <a:rPr lang="fr-FR" dirty="0" smtClean="0"/>
              <a:t> siècle</a:t>
            </a:r>
            <a:endParaRPr lang="fr-FR" dirty="0"/>
          </a:p>
        </p:txBody>
      </p:sp>
      <p:sp>
        <p:nvSpPr>
          <p:cNvPr id="3" name="Espace réservé du contenu 2"/>
          <p:cNvSpPr>
            <a:spLocks noGrp="1"/>
          </p:cNvSpPr>
          <p:nvPr>
            <p:ph idx="1"/>
          </p:nvPr>
        </p:nvSpPr>
        <p:spPr/>
        <p:txBody>
          <a:bodyPr/>
          <a:lstStyle/>
          <a:p>
            <a:r>
              <a:rPr lang="fr-FR" dirty="0" smtClean="0"/>
              <a:t>Pierre Simon Laplace (1849-1827)</a:t>
            </a:r>
            <a:br>
              <a:rPr lang="fr-FR" dirty="0" smtClean="0"/>
            </a:br>
            <a:r>
              <a:rPr lang="fr-FR" dirty="0" smtClean="0"/>
              <a:t> Essai philosophique sur les probabilités…</a:t>
            </a:r>
          </a:p>
          <a:p>
            <a:r>
              <a:rPr lang="fr-FR" dirty="0" smtClean="0"/>
              <a:t>Gauss (1777-1855), courbe de Gauss = loi des erreurs</a:t>
            </a:r>
          </a:p>
          <a:p>
            <a:r>
              <a:rPr lang="fr-FR" dirty="0" smtClean="0"/>
              <a:t>Tchebydchev (1821-1894), inégalité de Bienaymé-Tchebydchev</a:t>
            </a:r>
          </a:p>
          <a:p>
            <a:r>
              <a:rPr lang="fr-FR" dirty="0" smtClean="0"/>
              <a:t>Emile Borel (1871-1956)</a:t>
            </a:r>
          </a:p>
          <a:p>
            <a:r>
              <a:rPr lang="fr-FR" dirty="0" smtClean="0"/>
              <a:t>Henri Lebesgue (1875-1841)</a:t>
            </a:r>
          </a:p>
          <a:p>
            <a:r>
              <a:rPr lang="fr-FR" dirty="0" smtClean="0"/>
              <a:t>Andreï Kolmogorov  (1903-1987)</a:t>
            </a:r>
          </a:p>
        </p:txBody>
      </p:sp>
    </p:spTree>
    <p:extLst>
      <p:ext uri="{BB962C8B-B14F-4D97-AF65-F5344CB8AC3E}">
        <p14:creationId xmlns:p14="http://schemas.microsoft.com/office/powerpoint/2010/main" val="1146943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Cas favorables/cas possibles : Cardan</a:t>
            </a:r>
            <a:endParaRPr lang="fr-FR" dirty="0"/>
          </a:p>
        </p:txBody>
      </p:sp>
      <p:sp>
        <p:nvSpPr>
          <p:cNvPr id="3" name="Espace réservé du contenu 2"/>
          <p:cNvSpPr>
            <a:spLocks noGrp="1"/>
          </p:cNvSpPr>
          <p:nvPr>
            <p:ph idx="1"/>
          </p:nvPr>
        </p:nvSpPr>
        <p:spPr/>
        <p:txBody>
          <a:bodyPr/>
          <a:lstStyle/>
          <a:p>
            <a:r>
              <a:rPr lang="fr-FR" dirty="0" smtClean="0"/>
              <a:t>« Aussi </a:t>
            </a:r>
            <a:r>
              <a:rPr lang="fr-FR" dirty="0"/>
              <a:t>il y a une règle générale, que nous devons considérer le circuit entier [i.e. toutes les possibilités</a:t>
            </a:r>
            <a:r>
              <a:rPr lang="fr-FR" dirty="0" smtClean="0"/>
              <a:t>],</a:t>
            </a:r>
          </a:p>
          <a:p>
            <a:pPr marL="0" indent="0">
              <a:buNone/>
            </a:pPr>
            <a:r>
              <a:rPr lang="fr-FR" dirty="0" smtClean="0"/>
              <a:t>et </a:t>
            </a:r>
            <a:r>
              <a:rPr lang="fr-FR" dirty="0"/>
              <a:t>le nombre de ces lancers qui représente en combien de façons les </a:t>
            </a:r>
            <a:r>
              <a:rPr lang="fr-FR" dirty="0" smtClean="0"/>
              <a:t>  résultats </a:t>
            </a:r>
            <a:r>
              <a:rPr lang="fr-FR" dirty="0"/>
              <a:t>favorables peuvent se produire, </a:t>
            </a:r>
            <a:endParaRPr lang="fr-FR" dirty="0" smtClean="0"/>
          </a:p>
          <a:p>
            <a:pPr marL="0" indent="0">
              <a:buNone/>
            </a:pPr>
            <a:r>
              <a:rPr lang="fr-FR" dirty="0" smtClean="0"/>
              <a:t>et </a:t>
            </a:r>
            <a:r>
              <a:rPr lang="fr-FR" dirty="0"/>
              <a:t>comparer ce nombre au reste du circuit, et les paris mutuels devront être posés selon cette proportion, de sorte qu'on puisse disputer en termes </a:t>
            </a:r>
            <a:r>
              <a:rPr lang="fr-FR" dirty="0" smtClean="0"/>
              <a:t>égaux. »</a:t>
            </a:r>
            <a:endParaRPr lang="fr-FR" dirty="0"/>
          </a:p>
        </p:txBody>
      </p:sp>
    </p:spTree>
    <p:extLst>
      <p:ext uri="{BB962C8B-B14F-4D97-AF65-F5344CB8AC3E}">
        <p14:creationId xmlns:p14="http://schemas.microsoft.com/office/powerpoint/2010/main" val="2510904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Cas favorables/cas possibles : Laplace</a:t>
            </a:r>
            <a:endParaRPr lang="fr-FR" dirty="0"/>
          </a:p>
        </p:txBody>
      </p:sp>
      <p:sp>
        <p:nvSpPr>
          <p:cNvPr id="3" name="Espace réservé du contenu 2"/>
          <p:cNvSpPr>
            <a:spLocks noGrp="1"/>
          </p:cNvSpPr>
          <p:nvPr>
            <p:ph idx="1"/>
          </p:nvPr>
        </p:nvSpPr>
        <p:spPr/>
        <p:txBody>
          <a:bodyPr/>
          <a:lstStyle/>
          <a:p>
            <a:pPr algn="just"/>
            <a:r>
              <a:rPr lang="fr-FR" dirty="0"/>
              <a:t>« La théorie des hasards consiste à réduire tous les </a:t>
            </a:r>
            <a:r>
              <a:rPr lang="fr-FR" dirty="0" smtClean="0"/>
              <a:t>évènements </a:t>
            </a:r>
            <a:r>
              <a:rPr lang="fr-FR" dirty="0"/>
              <a:t>du même genre, à un certain nombre de cas également possibles</a:t>
            </a:r>
            <a:r>
              <a:rPr lang="fr-FR" dirty="0" smtClean="0"/>
              <a:t>,</a:t>
            </a:r>
          </a:p>
          <a:p>
            <a:pPr marL="0" indent="0" algn="just">
              <a:buNone/>
            </a:pPr>
            <a:r>
              <a:rPr lang="fr-FR" dirty="0" smtClean="0"/>
              <a:t>c’est-à-dire </a:t>
            </a:r>
            <a:r>
              <a:rPr lang="fr-FR" dirty="0"/>
              <a:t>tels que nous soyons également indécis sur leur existence</a:t>
            </a:r>
            <a:r>
              <a:rPr lang="fr-FR" dirty="0" smtClean="0"/>
              <a:t>,</a:t>
            </a:r>
          </a:p>
          <a:p>
            <a:pPr marL="0" indent="0" algn="just">
              <a:buNone/>
            </a:pPr>
            <a:r>
              <a:rPr lang="fr-FR" dirty="0" smtClean="0"/>
              <a:t>et </a:t>
            </a:r>
            <a:r>
              <a:rPr lang="fr-FR" dirty="0"/>
              <a:t>à déterminer le nombre de cas favorables à l’évènement dont on cherche la probabilité</a:t>
            </a:r>
            <a:r>
              <a:rPr lang="fr-FR" dirty="0" smtClean="0"/>
              <a:t>.</a:t>
            </a:r>
          </a:p>
          <a:p>
            <a:pPr marL="0" indent="0" algn="just">
              <a:buNone/>
            </a:pPr>
            <a:r>
              <a:rPr lang="fr-FR" dirty="0" smtClean="0"/>
              <a:t>Le </a:t>
            </a:r>
            <a:r>
              <a:rPr lang="fr-FR" dirty="0"/>
              <a:t>rapport de ce nombre à celui de tous les cas possibles, est la mesure de cette probabilité qui n’est ainsi qu’une fraction dont le numérateur est le nombre des cas favorables, et dont le dénominateur est le nombre de tous les cas possibles. » </a:t>
            </a:r>
          </a:p>
        </p:txBody>
      </p:sp>
    </p:spTree>
    <p:extLst>
      <p:ext uri="{BB962C8B-B14F-4D97-AF65-F5344CB8AC3E}">
        <p14:creationId xmlns:p14="http://schemas.microsoft.com/office/powerpoint/2010/main" val="1791148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4226</TotalTime>
  <Words>484</Words>
  <Application>Microsoft Office PowerPoint</Application>
  <PresentationFormat>Personnalisé</PresentationFormat>
  <Paragraphs>72</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Probabilité Lycée Schweitzer</vt:lpstr>
      <vt:lpstr>Probabilités et statistiques</vt:lpstr>
      <vt:lpstr>Etymologie du terme probabilité</vt:lpstr>
      <vt:lpstr>Origine des probabilités : risque</vt:lpstr>
      <vt:lpstr>Origine des probabilités : jeux de hasard</vt:lpstr>
      <vt:lpstr>18ème-19ème siècle</vt:lpstr>
      <vt:lpstr>18ème-20ème siècle</vt:lpstr>
      <vt:lpstr>Cas favorables/cas possibles : Cardan</vt:lpstr>
      <vt:lpstr>Cas favorables/cas possibles : Laplace</vt:lpstr>
      <vt:lpstr>Chevalier de Méré 1 :  lancers  de dés</vt:lpstr>
      <vt:lpstr>Chevalier de Méré 2 : le problème des partis</vt:lpstr>
      <vt:lpstr>Un exercice du livre de Huygens</vt:lpstr>
      <vt:lpstr>Paradoxe des prisonniers</vt:lpstr>
      <vt:lpstr>Le jeux de Monty Hall</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Probabilité</dc:title>
  <dc:creator>chevallier</dc:creator>
  <cp:lastModifiedBy>chevallier</cp:lastModifiedBy>
  <cp:revision>79</cp:revision>
  <dcterms:created xsi:type="dcterms:W3CDTF">2019-04-30T07:07:51Z</dcterms:created>
  <dcterms:modified xsi:type="dcterms:W3CDTF">2019-10-07T10:27:46Z</dcterms:modified>
</cp:coreProperties>
</file>