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56" r:id="rId2"/>
    <p:sldId id="276" r:id="rId3"/>
    <p:sldId id="277" r:id="rId4"/>
    <p:sldId id="282" r:id="rId5"/>
    <p:sldId id="283" r:id="rId6"/>
    <p:sldId id="263" r:id="rId7"/>
    <p:sldId id="264" r:id="rId8"/>
    <p:sldId id="265" r:id="rId9"/>
    <p:sldId id="258" r:id="rId10"/>
    <p:sldId id="259" r:id="rId11"/>
    <p:sldId id="260" r:id="rId12"/>
    <p:sldId id="261" r:id="rId13"/>
    <p:sldId id="262" r:id="rId14"/>
    <p:sldId id="303" r:id="rId15"/>
    <p:sldId id="266" r:id="rId16"/>
    <p:sldId id="267" r:id="rId17"/>
    <p:sldId id="302" r:id="rId18"/>
    <p:sldId id="269" r:id="rId19"/>
    <p:sldId id="270" r:id="rId20"/>
    <p:sldId id="271" r:id="rId21"/>
    <p:sldId id="272" r:id="rId22"/>
    <p:sldId id="295" r:id="rId23"/>
    <p:sldId id="298" r:id="rId24"/>
    <p:sldId id="296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78" r:id="rId33"/>
    <p:sldId id="292" r:id="rId34"/>
    <p:sldId id="293" r:id="rId35"/>
    <p:sldId id="294" r:id="rId36"/>
    <p:sldId id="300" r:id="rId37"/>
    <p:sldId id="301" r:id="rId38"/>
    <p:sldId id="299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86368" autoAdjust="0"/>
  </p:normalViewPr>
  <p:slideViewPr>
    <p:cSldViewPr>
      <p:cViewPr>
        <p:scale>
          <a:sx n="121" d="100"/>
          <a:sy n="121" d="100"/>
        </p:scale>
        <p:origin x="-142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38863-AE42-474D-B11F-85E3AA153DD7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0DD81-0803-4E9F-B858-8CDEE2124C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3579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0DD81-0803-4E9F-B858-8CDEE2124C0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5194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0ECA-B40C-4A29-8F89-533FF0FCA9F5}" type="datetimeFigureOut">
              <a:rPr lang="fr-FR" smtClean="0"/>
              <a:t>07/10/2019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7F35-865E-415D-BE69-8847B4AD5B2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980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0ECA-B40C-4A29-8F89-533FF0FCA9F5}" type="datetimeFigureOut">
              <a:rPr lang="fr-FR" smtClean="0"/>
              <a:t>07/10/2019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7F35-865E-415D-BE69-8847B4AD5B2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9362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0ECA-B40C-4A29-8F89-533FF0FCA9F5}" type="datetimeFigureOut">
              <a:rPr lang="fr-FR" smtClean="0"/>
              <a:t>07/10/2019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7F35-865E-415D-BE69-8847B4AD5B2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047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0ECA-B40C-4A29-8F89-533FF0FCA9F5}" type="datetimeFigureOut">
              <a:rPr lang="fr-FR" smtClean="0"/>
              <a:t>07/10/2019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7F35-865E-415D-BE69-8847B4AD5B2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6300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0ECA-B40C-4A29-8F89-533FF0FCA9F5}" type="datetimeFigureOut">
              <a:rPr lang="fr-FR" smtClean="0"/>
              <a:t>07/10/2019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7F35-865E-415D-BE69-8847B4AD5B2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2640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0ECA-B40C-4A29-8F89-533FF0FCA9F5}" type="datetimeFigureOut">
              <a:rPr lang="fr-FR" smtClean="0"/>
              <a:t>07/10/2019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7F35-865E-415D-BE69-8847B4AD5B2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9085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0ECA-B40C-4A29-8F89-533FF0FCA9F5}" type="datetimeFigureOut">
              <a:rPr lang="fr-FR" smtClean="0"/>
              <a:t>07/10/2019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7F35-865E-415D-BE69-8847B4AD5B2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2650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0ECA-B40C-4A29-8F89-533FF0FCA9F5}" type="datetimeFigureOut">
              <a:rPr lang="fr-FR" smtClean="0"/>
              <a:t>07/10/2019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7F35-865E-415D-BE69-8847B4AD5B2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4702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0ECA-B40C-4A29-8F89-533FF0FCA9F5}" type="datetimeFigureOut">
              <a:rPr lang="fr-FR" smtClean="0"/>
              <a:t>07/10/2019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7F35-865E-415D-BE69-8847B4AD5B2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9764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0ECA-B40C-4A29-8F89-533FF0FCA9F5}" type="datetimeFigureOut">
              <a:rPr lang="fr-FR" smtClean="0"/>
              <a:t>07/10/2019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7F35-865E-415D-BE69-8847B4AD5B2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862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0ECA-B40C-4A29-8F89-533FF0FCA9F5}" type="datetimeFigureOut">
              <a:rPr lang="fr-FR" smtClean="0"/>
              <a:t>07/10/2019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7F35-865E-415D-BE69-8847B4AD5B2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036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00ECA-B40C-4A29-8F89-533FF0FCA9F5}" type="datetimeFigureOut">
              <a:rPr lang="fr-FR" smtClean="0"/>
              <a:t>07/10/2019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A7F35-865E-415D-BE69-8847B4AD5B2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842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Mesures des distances par les  grecs dans l’antiquité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331640" y="4619507"/>
            <a:ext cx="66514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 smtClean="0"/>
              <a:t>Université de Haute Alsace-Lycée Schweitzer</a:t>
            </a:r>
          </a:p>
          <a:p>
            <a:pPr algn="ctr"/>
            <a:r>
              <a:rPr lang="fr-FR" sz="2800" dirty="0" smtClean="0"/>
              <a:t>Septembre 2019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96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3999" cy="454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482"/>
            <a:ext cx="9143999" cy="454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7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482"/>
            <a:ext cx="9143999" cy="454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9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1061434" y="548680"/>
                <a:ext cx="7128792" cy="6248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/>
                  <a:t>La distance d’Alexandrie à Syène est de 5 000 stades.</a:t>
                </a:r>
              </a:p>
              <a:p>
                <a:endParaRPr lang="fr-FR" sz="2400" dirty="0" smtClean="0"/>
              </a:p>
              <a:p>
                <a:endParaRPr lang="fr-FR" sz="2400" dirty="0"/>
              </a:p>
              <a:p>
                <a:r>
                  <a:rPr lang="fr-FR" sz="2400" dirty="0" smtClean="0"/>
                  <a:t>La circonférence terrestre = 50×5000 stades</a:t>
                </a:r>
              </a:p>
              <a:p>
                <a:r>
                  <a:rPr lang="fr-FR" sz="2400" dirty="0"/>
                  <a:t> </a:t>
                </a:r>
                <a:r>
                  <a:rPr lang="fr-FR" sz="2400" dirty="0" smtClean="0"/>
                  <a:t>                                              = 250 000 stades</a:t>
                </a:r>
              </a:p>
              <a:p>
                <a:endParaRPr lang="fr-FR" sz="2400" dirty="0"/>
              </a:p>
              <a:p>
                <a:r>
                  <a:rPr lang="fr-FR" sz="2400" dirty="0"/>
                  <a:t>1 </a:t>
                </a:r>
                <a:r>
                  <a:rPr lang="fr-FR" sz="2400" dirty="0" smtClean="0"/>
                  <a:t>stade </a:t>
                </a:r>
                <a:r>
                  <a:rPr lang="fr-FR" sz="2400" dirty="0"/>
                  <a:t>= </a:t>
                </a:r>
                <a:r>
                  <a:rPr lang="fr-FR" sz="2400" dirty="0" smtClean="0"/>
                  <a:t>157 mètres</a:t>
                </a:r>
              </a:p>
              <a:p>
                <a:endParaRPr lang="fr-FR" sz="2400" dirty="0"/>
              </a:p>
              <a:p>
                <a:r>
                  <a:rPr lang="fr-FR" sz="2400" dirty="0"/>
                  <a:t>Circonférence terrestre = </a:t>
                </a:r>
                <a:r>
                  <a:rPr lang="fr-FR" sz="2400" dirty="0" smtClean="0"/>
                  <a:t>250 000×157 mètres</a:t>
                </a:r>
                <a:endParaRPr lang="fr-FR" sz="2400" dirty="0"/>
              </a:p>
              <a:p>
                <a:r>
                  <a:rPr lang="fr-FR" sz="2400" dirty="0"/>
                  <a:t>                                          </a:t>
                </a:r>
                <a:r>
                  <a:rPr lang="fr-FR" sz="2400" dirty="0" smtClean="0"/>
                  <a:t> = </a:t>
                </a:r>
                <a:r>
                  <a:rPr lang="fr-FR" sz="2400" dirty="0"/>
                  <a:t>39 250 </a:t>
                </a:r>
                <a:r>
                  <a:rPr lang="fr-FR" sz="2400" dirty="0" smtClean="0"/>
                  <a:t>kilomètres</a:t>
                </a:r>
              </a:p>
              <a:p>
                <a:endParaRPr lang="fr-FR" sz="2400" dirty="0"/>
              </a:p>
              <a:p>
                <a:r>
                  <a:rPr lang="fr-FR" sz="2400" dirty="0" smtClean="0"/>
                  <a:t>Rayon terrestre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2400" b="0" i="1" smtClean="0">
                            <a:latin typeface="Cambria Math"/>
                          </a:rPr>
                          <m:t>2</m:t>
                        </m:r>
                        <m:r>
                          <a:rPr lang="fr-FR" sz="24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den>
                    </m:f>
                  </m:oMath>
                </a14:m>
                <a:r>
                  <a:rPr lang="fr-FR" sz="2400" dirty="0" smtClean="0"/>
                  <a:t> × circonférence terrestre</a:t>
                </a:r>
              </a:p>
              <a:p>
                <a:endParaRPr lang="fr-FR" sz="2400" dirty="0" smtClean="0"/>
              </a:p>
              <a:p>
                <a:r>
                  <a:rPr lang="fr-FR" sz="2400" dirty="0"/>
                  <a:t> </a:t>
                </a:r>
                <a:r>
                  <a:rPr lang="fr-FR" sz="2400" dirty="0" smtClean="0"/>
                  <a:t>                            = 6250 kilomètres</a:t>
                </a:r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434" y="548680"/>
                <a:ext cx="7128792" cy="6248185"/>
              </a:xfrm>
              <a:prstGeom prst="rect">
                <a:avLst/>
              </a:prstGeom>
              <a:blipFill rotWithShape="1">
                <a:blip r:embed="rId2"/>
                <a:stretch>
                  <a:fillRect l="-1282" t="-7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559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940"/>
            <a:ext cx="9144000" cy="615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8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51720" y="404664"/>
            <a:ext cx="477342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dirty="0"/>
              <a:t>ARISTARQUE DE SAMOS </a:t>
            </a:r>
            <a:endParaRPr lang="pt-BR" sz="3600" dirty="0" smtClean="0"/>
          </a:p>
          <a:p>
            <a:pPr algn="ctr"/>
            <a:r>
              <a:rPr lang="pt-BR" sz="3200" dirty="0" smtClean="0"/>
              <a:t>310-230 </a:t>
            </a:r>
            <a:r>
              <a:rPr lang="pt-BR" sz="3200" dirty="0"/>
              <a:t>av </a:t>
            </a:r>
            <a:r>
              <a:rPr lang="pt-BR" sz="3200" dirty="0" smtClean="0"/>
              <a:t>J.-C </a:t>
            </a:r>
            <a:endParaRPr lang="fr-FR" sz="3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281" y="1916832"/>
            <a:ext cx="41783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2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11759" y="548680"/>
            <a:ext cx="44842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/>
              <a:t>Diamètre de la lune </a:t>
            </a:r>
          </a:p>
          <a:p>
            <a:r>
              <a:rPr lang="fr-FR" sz="4000" b="1" dirty="0"/>
              <a:t>D</a:t>
            </a:r>
            <a:r>
              <a:rPr lang="fr-FR" sz="4000" b="1" dirty="0" smtClean="0"/>
              <a:t>istance terre-lune </a:t>
            </a:r>
            <a:endParaRPr lang="fr-FR" sz="4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979712" y="2780928"/>
            <a:ext cx="595105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Pour mesurer le rayon lunaire </a:t>
            </a:r>
          </a:p>
          <a:p>
            <a:r>
              <a:rPr lang="fr-FR" sz="3200" b="1" dirty="0"/>
              <a:t>Aristarque fait deux observations.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192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200800" cy="533794"/>
          </a:xfrm>
        </p:spPr>
        <p:txBody>
          <a:bodyPr>
            <a:normAutofit fontScale="90000"/>
          </a:bodyPr>
          <a:lstStyle/>
          <a:p>
            <a:r>
              <a:rPr lang="fr-FR" sz="3200" b="1" dirty="0"/>
              <a:t>Première observation d’Aristarque.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482"/>
            <a:ext cx="9144000" cy="454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4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411760" y="188640"/>
            <a:ext cx="51559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Deuxième observation d’Aristarque :</a:t>
            </a:r>
          </a:p>
          <a:p>
            <a:r>
              <a:rPr lang="fr-FR" sz="2400" b="1" dirty="0" smtClean="0"/>
              <a:t>La </a:t>
            </a:r>
            <a:r>
              <a:rPr lang="fr-FR" sz="2400" b="1" dirty="0"/>
              <a:t>lune disparait entièrement pendant </a:t>
            </a:r>
          </a:p>
          <a:p>
            <a:r>
              <a:rPr lang="fr-FR" sz="2400" b="1" dirty="0"/>
              <a:t>deux heures lors d’une éclipse de lune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9144000" cy="454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3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75656" y="1343670"/>
            <a:ext cx="57587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smtClean="0"/>
              <a:t>Conclusion d’Aristarque : </a:t>
            </a:r>
          </a:p>
          <a:p>
            <a:pPr algn="ctr"/>
            <a:r>
              <a:rPr lang="fr-FR" sz="3200" dirty="0" smtClean="0"/>
              <a:t>rayon terrestre = 3× rayon lunaire</a:t>
            </a:r>
            <a:endParaRPr lang="fr-FR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1475656" y="3429000"/>
            <a:ext cx="61627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smtClean="0"/>
              <a:t>En fait : </a:t>
            </a:r>
          </a:p>
          <a:p>
            <a:pPr algn="ctr"/>
            <a:r>
              <a:rPr lang="fr-FR" sz="3200" dirty="0" smtClean="0"/>
              <a:t>rayon terrestre = 3,7 × </a:t>
            </a:r>
            <a:r>
              <a:rPr lang="fr-FR" sz="3200" dirty="0"/>
              <a:t>rayon lunaire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smtClean="0"/>
              <a:t>Rayon de la lune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480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82089"/>
            <a:ext cx="5832648" cy="58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63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332656"/>
            <a:ext cx="80946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Pour trouver la distance terre-lune, Aristarque </a:t>
            </a:r>
          </a:p>
          <a:p>
            <a:r>
              <a:rPr lang="fr-FR" sz="3200" b="1" dirty="0" smtClean="0"/>
              <a:t>mesure sous quel angle on voit la lune</a:t>
            </a:r>
            <a:endParaRPr lang="fr-FR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1907884" y="5157192"/>
                <a:ext cx="56817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3200" dirty="0" smtClean="0"/>
                  <a:t>Il trouve un angle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 smtClean="0">
                        <a:latin typeface="Cambria Math"/>
                      </a:rPr>
                      <m:t>θ</m:t>
                    </m:r>
                    <m:r>
                      <a:rPr lang="fr-FR" sz="3200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fr-FR" sz="3200" dirty="0" smtClean="0"/>
                  <a:t>  degrés</a:t>
                </a:r>
                <a:endParaRPr lang="fr-FR" sz="3200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884" y="5157192"/>
                <a:ext cx="5681748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2790" t="-12500" b="-343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" y="1400244"/>
            <a:ext cx="9144000" cy="454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2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41" y="188640"/>
            <a:ext cx="8212685" cy="412980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99592" y="2780928"/>
            <a:ext cx="338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L’angle OAB vaut 1 degré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899592" y="3645024"/>
            <a:ext cx="4405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Le triangle OAB est rectangle en B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975476" y="4437112"/>
                <a:ext cx="2142894" cy="619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fr-FR" sz="24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40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fr-FR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400" b="0" i="1" smtClean="0">
                                <a:latin typeface="Cambria Math"/>
                              </a:rPr>
                              <m:t>𝑂𝐴𝐵</m:t>
                            </m:r>
                          </m:e>
                        </m:d>
                      </m:e>
                    </m:func>
                    <m:r>
                      <a:rPr lang="fr-FR" sz="24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fr-FR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/>
                          </a:rPr>
                          <m:t>𝑂𝐵</m:t>
                        </m:r>
                      </m:num>
                      <m:den>
                        <m:r>
                          <a:rPr lang="fr-FR" sz="2400" b="0" i="1" smtClean="0">
                            <a:latin typeface="Cambria Math"/>
                          </a:rPr>
                          <m:t>𝑂𝐴</m:t>
                        </m:r>
                      </m:den>
                    </m:f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476" y="4437112"/>
                <a:ext cx="2142894" cy="61933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975476" y="5229200"/>
                <a:ext cx="4647106" cy="859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/>
                        </a:rPr>
                        <m:t>𝑂𝐴</m:t>
                      </m:r>
                      <m:r>
                        <a:rPr lang="fr-FR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/>
                            </a:rPr>
                            <m:t>𝑂𝐵</m:t>
                          </m:r>
                        </m:num>
                        <m:den>
                          <m:func>
                            <m:funcPr>
                              <m:ctrlPr>
                                <a:rPr lang="fr-FR" sz="2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24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fr-FR" sz="2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fr-FR" sz="2400" b="0" i="1" smtClean="0">
                                  <a:latin typeface="Cambria Math"/>
                                </a:rPr>
                                <m:t>𝑂𝐴𝐵</m:t>
                              </m:r>
                              <m:r>
                                <a:rPr lang="fr-FR" sz="24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  <m:r>
                        <a:rPr lang="fr-FR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/>
                            </a:rPr>
                            <m:t>𝑟𝑎𝑦𝑜𝑛</m:t>
                          </m:r>
                          <m:r>
                            <a:rPr lang="fr-FR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fr-FR" sz="2400" b="0" i="1" smtClean="0">
                              <a:latin typeface="Cambria Math"/>
                            </a:rPr>
                            <m:t>𝑙𝑢𝑛𝑎𝑖𝑟𝑒</m:t>
                          </m:r>
                        </m:num>
                        <m:den>
                          <m:func>
                            <m:funcPr>
                              <m:ctrlPr>
                                <a:rPr lang="fr-FR" sz="2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24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fr-FR" sz="2400" b="0" i="1" smtClean="0">
                                  <a:latin typeface="Cambria Math"/>
                                </a:rPr>
                                <m:t>1°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476" y="5229200"/>
                <a:ext cx="4647106" cy="85908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481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1259632" y="692696"/>
                <a:ext cx="6295378" cy="1920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/>
                  <a:t>Conclusion </a:t>
                </a:r>
              </a:p>
              <a:p>
                <a:r>
                  <a:rPr lang="fr-FR" sz="2400" dirty="0" smtClean="0"/>
                  <a:t>Distance terre lune =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/>
                      </a:rPr>
                      <m:t>𝑂𝐴</m:t>
                    </m:r>
                    <m:r>
                      <a:rPr lang="fr-FR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i="1">
                            <a:latin typeface="Cambria Math"/>
                          </a:rPr>
                          <m:t>𝑟𝑎𝑦𝑜𝑛</m:t>
                        </m:r>
                        <m:r>
                          <a:rPr lang="fr-FR" sz="2400" i="1">
                            <a:latin typeface="Cambria Math"/>
                          </a:rPr>
                          <m:t> </m:t>
                        </m:r>
                        <m:r>
                          <a:rPr lang="fr-FR" sz="2400" i="1">
                            <a:latin typeface="Cambria Math"/>
                          </a:rPr>
                          <m:t>𝑙𝑢𝑛𝑎𝑖𝑟𝑒</m:t>
                        </m:r>
                      </m:num>
                      <m:den>
                        <m:func>
                          <m:funcPr>
                            <m:ctrlPr>
                              <a:rPr lang="fr-FR" sz="24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40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fr-FR" sz="2400" i="1">
                                <a:latin typeface="Cambria Math"/>
                              </a:rPr>
                              <m:t>1°</m:t>
                            </m:r>
                          </m:e>
                        </m:func>
                      </m:den>
                    </m:f>
                    <m:r>
                      <a:rPr lang="fr-FR" sz="2400" i="1">
                        <a:latin typeface="Cambria Math"/>
                      </a:rPr>
                      <m:t> </m:t>
                    </m:r>
                  </m:oMath>
                </a14:m>
                <a:endParaRPr lang="fr-FR" sz="2400" dirty="0" smtClean="0"/>
              </a:p>
              <a:p>
                <a:r>
                  <a:rPr lang="fr-FR" sz="2400" dirty="0"/>
                  <a:t> </a:t>
                </a:r>
                <a:r>
                  <a:rPr lang="fr-FR" sz="2400" dirty="0" smtClean="0"/>
                  <a:t>                                  </a:t>
                </a:r>
                <a14:m>
                  <m:oMath xmlns:m="http://schemas.openxmlformats.org/officeDocument/2006/math">
                    <m:r>
                      <a:rPr lang="fr-FR" sz="2400" i="1" smtClean="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fr-FR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2400" b="0" i="1" smtClean="0">
                            <a:latin typeface="Cambria Math"/>
                          </a:rPr>
                          <m:t>0,0174</m:t>
                        </m:r>
                      </m:den>
                    </m:f>
                    <m:r>
                      <a:rPr lang="fr-FR" sz="2400" i="1" smtClean="0">
                        <a:latin typeface="Cambria Math"/>
                      </a:rPr>
                      <m:t>×</m:t>
                    </m:r>
                    <m:f>
                      <m:fPr>
                        <m:ctrlPr>
                          <a:rPr lang="fr-FR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24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fr-FR" sz="2400" i="1" smtClean="0">
                        <a:latin typeface="Cambria Math"/>
                      </a:rPr>
                      <m:t>×</m:t>
                    </m:r>
                    <m:r>
                      <a:rPr lang="fr-FR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sz="2400" dirty="0" smtClean="0"/>
                  <a:t>rayon terrestre</a:t>
                </a:r>
              </a:p>
              <a:p>
                <a:r>
                  <a:rPr lang="fr-FR" sz="2400" dirty="0"/>
                  <a:t> </a:t>
                </a:r>
                <a:r>
                  <a:rPr lang="fr-FR" sz="2400" dirty="0" smtClean="0"/>
                  <a:t>                                  </a:t>
                </a:r>
                <a14:m>
                  <m:oMath xmlns:m="http://schemas.openxmlformats.org/officeDocument/2006/math">
                    <m:r>
                      <a:rPr lang="fr-FR" sz="2400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fr-FR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fr-FR" sz="2400" dirty="0" smtClean="0"/>
                  <a:t>20 rayons terrestres </a:t>
                </a:r>
                <a:endParaRPr lang="fr-FR" sz="2400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692696"/>
                <a:ext cx="6295378" cy="1920141"/>
              </a:xfrm>
              <a:prstGeom prst="rect">
                <a:avLst/>
              </a:prstGeom>
              <a:blipFill rotWithShape="1">
                <a:blip r:embed="rId2"/>
                <a:stretch>
                  <a:fillRect l="-1550" t="-2540" r="-388"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1259631" y="3284984"/>
                <a:ext cx="53262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dirty="0"/>
                  <a:t>La vraie valeur est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/>
                        <a:ea typeface="Cambria Math"/>
                      </a:rPr>
                      <m:t>≈60</m:t>
                    </m:r>
                  </m:oMath>
                </a14:m>
                <a:r>
                  <a:rPr lang="fr-FR" sz="2400" dirty="0"/>
                  <a:t> rayons terrestres</a:t>
                </a: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1" y="3284984"/>
                <a:ext cx="5326202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833" t="-10526" r="-68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1259632" y="4374339"/>
            <a:ext cx="4205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Explication du mauvais résultat :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1259631" y="4941168"/>
                <a:ext cx="46065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fr-FR" sz="2400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fr-FR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fr-FR" sz="2400" b="0" i="1" smtClean="0">
                            <a:latin typeface="Cambria Math"/>
                            <a:ea typeface="Cambria Math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2400" dirty="0" smtClean="0"/>
                  <a:t> est un valeur très imprécise</a:t>
                </a:r>
                <a:endParaRPr lang="fr-FR" sz="2400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1" y="4941168"/>
                <a:ext cx="4606517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667" r="-92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1259631" y="5733256"/>
                <a:ext cx="60677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dirty="0" smtClean="0"/>
                  <a:t>Le rayon terrestre </a:t>
                </a:r>
                <a14:m>
                  <m:oMath xmlns:m="http://schemas.openxmlformats.org/officeDocument/2006/math">
                    <m:r>
                      <a:rPr lang="fr-FR" sz="2400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fr-FR" sz="2400" b="0" i="1" smtClean="0">
                        <a:latin typeface="Cambria Math"/>
                        <a:ea typeface="Cambria Math"/>
                      </a:rPr>
                      <m:t>3,7</m:t>
                    </m:r>
                  </m:oMath>
                </a14:m>
                <a:r>
                  <a:rPr lang="en-US" sz="2400" dirty="0" smtClean="0"/>
                  <a:t> rayon </a:t>
                </a:r>
                <a:r>
                  <a:rPr lang="en-US" sz="2400" dirty="0" err="1" smtClean="0"/>
                  <a:t>lunaire</a:t>
                </a:r>
                <a:r>
                  <a:rPr lang="en-US" sz="2400" dirty="0" smtClean="0"/>
                  <a:t> et non 3 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1" y="5733256"/>
                <a:ext cx="6067751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608" t="-10526" r="-60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98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2836"/>
            <a:ext cx="2695575" cy="2514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48006"/>
            <a:ext cx="64992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292080" y="1074637"/>
            <a:ext cx="26602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Hipparque de Nicée</a:t>
            </a:r>
          </a:p>
          <a:p>
            <a:r>
              <a:rPr lang="fr-FR" sz="2400" dirty="0" smtClean="0"/>
              <a:t>-190  -120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821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59632" y="692696"/>
            <a:ext cx="61203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prstClr val="black"/>
                </a:solidFill>
              </a:rPr>
              <a:t>En tenant compte de la correction d’Hipparque</a:t>
            </a:r>
          </a:p>
          <a:p>
            <a:r>
              <a:rPr lang="fr-FR" sz="2400" dirty="0" smtClean="0">
                <a:solidFill>
                  <a:prstClr val="black"/>
                </a:solidFill>
              </a:rPr>
              <a:t>Et de la relation</a:t>
            </a:r>
          </a:p>
          <a:p>
            <a:r>
              <a:rPr lang="fr-FR" sz="2400" dirty="0" smtClean="0"/>
              <a:t>rayon </a:t>
            </a:r>
            <a:r>
              <a:rPr lang="fr-FR" sz="2400" dirty="0"/>
              <a:t>terrestre = 3,7 × rayon lunaire</a:t>
            </a:r>
          </a:p>
          <a:p>
            <a:r>
              <a:rPr lang="fr-FR" sz="2400" dirty="0" smtClean="0">
                <a:solidFill>
                  <a:prstClr val="black"/>
                </a:solidFill>
              </a:rPr>
              <a:t>  </a:t>
            </a:r>
            <a:endParaRPr lang="fr-FR" sz="2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1271029" y="2294186"/>
                <a:ext cx="54524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dirty="0" smtClean="0">
                    <a:solidFill>
                      <a:prstClr val="black"/>
                    </a:solidFill>
                  </a:rPr>
                  <a:t>Distance terre lune </a:t>
                </a:r>
                <a14:m>
                  <m:oMath xmlns:m="http://schemas.openxmlformats.org/officeDocument/2006/math">
                    <m:r>
                      <a:rPr lang="fr-FR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fr-FR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62</m:t>
                    </m:r>
                  </m:oMath>
                </a14:m>
                <a:r>
                  <a:rPr lang="fr-FR" sz="2400" dirty="0" smtClean="0">
                    <a:solidFill>
                      <a:prstClr val="black"/>
                    </a:solidFill>
                  </a:rPr>
                  <a:t> rayons terrestres</a:t>
                </a:r>
                <a:endParaRPr lang="fr-F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029" y="2294186"/>
                <a:ext cx="5452455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790" t="-10526" r="-67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306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fr-FR" dirty="0" smtClean="0"/>
              <a:t>Distance Terre Soleil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7815" y="1772816"/>
            <a:ext cx="7941568" cy="936104"/>
          </a:xfrm>
        </p:spPr>
        <p:txBody>
          <a:bodyPr/>
          <a:lstStyle/>
          <a:p>
            <a:pPr marL="0" indent="0">
              <a:buNone/>
            </a:pPr>
            <a:r>
              <a:rPr lang="fr-FR" i="1" dirty="0"/>
              <a:t>Remarque d’Aristarque :</a:t>
            </a:r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777815" y="2852936"/>
            <a:ext cx="741682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/>
              <a:t>Lorsqu’on voit une demi-lune parfaite le triangle formé par la </a:t>
            </a:r>
            <a:r>
              <a:rPr lang="fr-FR" sz="3200" dirty="0" smtClean="0"/>
              <a:t>terre, </a:t>
            </a:r>
            <a:r>
              <a:rPr lang="fr-FR" sz="3200" dirty="0"/>
              <a:t>la lune et le soleil est rectangle. </a:t>
            </a:r>
            <a:endParaRPr lang="en-US" sz="32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256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triangle OLS est rectangle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9" y="1352118"/>
            <a:ext cx="8811786" cy="54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8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 le triangle n’est pas rectangle,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07" y="1556792"/>
            <a:ext cx="8811786" cy="548336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72401" y="6021288"/>
            <a:ext cx="6199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/>
              <a:t>on ne voit pas une demi lune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7744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0026"/>
            <a:ext cx="8229600" cy="1143000"/>
          </a:xfrm>
        </p:spPr>
        <p:txBody>
          <a:bodyPr/>
          <a:lstStyle/>
          <a:p>
            <a:r>
              <a:rPr lang="fr-FR" dirty="0" smtClean="0"/>
              <a:t>Le triangle OLS est rectangle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07" y="701526"/>
            <a:ext cx="8811786" cy="52619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3923928" y="3429000"/>
                <a:ext cx="3024336" cy="707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fr-FR" sz="28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fr-FR" sz="28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fr-FR" sz="2800" b="0" i="1" smtClean="0">
                                <a:latin typeface="Cambria Math"/>
                                <a:ea typeface="Cambria Math"/>
                              </a:rPr>
                              <m:t>𝑂𝐿</m:t>
                            </m:r>
                          </m:num>
                          <m:den>
                            <m:r>
                              <a:rPr lang="fr-FR" sz="2800" b="0" i="1" smtClean="0">
                                <a:latin typeface="Cambria Math"/>
                                <a:ea typeface="Cambria Math"/>
                              </a:rPr>
                              <m:t>𝑂𝑆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800" dirty="0" smtClean="0"/>
                  <a:t>   </a:t>
                </a: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429000"/>
                <a:ext cx="3024336" cy="7071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4067944" y="4918974"/>
                <a:ext cx="2212657" cy="70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2800" i="1">
                        <a:latin typeface="Cambria Math"/>
                      </a:rPr>
                      <m:t>𝑂𝑆</m:t>
                    </m:r>
                    <m:r>
                      <a:rPr lang="fr-FR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800" i="1">
                            <a:latin typeface="Cambria Math"/>
                          </a:rPr>
                          <m:t>𝑂𝐿</m:t>
                        </m:r>
                      </m:num>
                      <m:den>
                        <m:func>
                          <m:funcPr>
                            <m:ctrlPr>
                              <a:rPr lang="fr-FR" sz="28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80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fr-FR" sz="2800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918974"/>
                <a:ext cx="2212657" cy="7066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539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Distance terre soleil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1011278" y="1484784"/>
                <a:ext cx="6975499" cy="1345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/>
                      </a:rPr>
                      <m:t>𝑑𝑖𝑠𝑡𝑎𝑛𝑐𝑒</m:t>
                    </m:r>
                    <m:r>
                      <a:rPr lang="fr-FR" sz="2800" b="0" i="1" smtClean="0">
                        <a:latin typeface="Cambria Math"/>
                      </a:rPr>
                      <m:t> </m:t>
                    </m:r>
                    <m:r>
                      <a:rPr lang="fr-FR" sz="2800" b="0" i="1" smtClean="0">
                        <a:latin typeface="Cambria Math"/>
                      </a:rPr>
                      <m:t>𝑡𝑒𝑟𝑟𝑒</m:t>
                    </m:r>
                    <m:r>
                      <a:rPr lang="fr-FR" sz="2800" b="0" i="1" smtClean="0">
                        <a:latin typeface="Cambria Math"/>
                      </a:rPr>
                      <m:t> </m:t>
                    </m:r>
                    <m:r>
                      <a:rPr lang="fr-FR" sz="2800" b="0" i="1" smtClean="0">
                        <a:latin typeface="Cambria Math"/>
                      </a:rPr>
                      <m:t>𝑠𝑜𝑙𝑒𝑖𝑙</m:t>
                    </m:r>
                    <m:r>
                      <a:rPr lang="fr-FR" sz="28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fr-FR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800" b="0" i="1" smtClean="0">
                            <a:latin typeface="Cambria Math"/>
                          </a:rPr>
                          <m:t>𝑑𝑖𝑠𝑡𝑎𝑛𝑐𝑒</m:t>
                        </m:r>
                        <m:r>
                          <a:rPr lang="fr-FR" sz="2800" b="0" i="1" smtClean="0">
                            <a:latin typeface="Cambria Math"/>
                          </a:rPr>
                          <m:t> </m:t>
                        </m:r>
                        <m:r>
                          <a:rPr lang="fr-FR" sz="2800" b="0" i="1" smtClean="0">
                            <a:latin typeface="Cambria Math"/>
                          </a:rPr>
                          <m:t>𝑡𝑒𝑟𝑟𝑒</m:t>
                        </m:r>
                        <m:r>
                          <a:rPr lang="fr-FR" sz="2800" b="0" i="1" smtClean="0">
                            <a:latin typeface="Cambria Math"/>
                          </a:rPr>
                          <m:t> </m:t>
                        </m:r>
                        <m:r>
                          <a:rPr lang="fr-FR" sz="2800" b="0" i="1" smtClean="0">
                            <a:latin typeface="Cambria Math"/>
                          </a:rPr>
                          <m:t>𝑙𝑢𝑛𝑒</m:t>
                        </m:r>
                      </m:num>
                      <m:den>
                        <m:func>
                          <m:funcPr>
                            <m:ctrlPr>
                              <a:rPr lang="fr-FR" sz="28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800" b="0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fr-FR" sz="2800" b="0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</m:den>
                    </m:f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278" y="1484784"/>
                <a:ext cx="6975499" cy="134588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1011318" y="2837842"/>
                <a:ext cx="579453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ea typeface="Cambria Math"/>
                  </a:rPr>
                  <a:t>Aristarque </a:t>
                </a:r>
                <a:r>
                  <a:rPr lang="en-US" sz="2800" dirty="0" err="1">
                    <a:ea typeface="Cambria Math"/>
                  </a:rPr>
                  <a:t>mesure</a:t>
                </a:r>
                <a:r>
                  <a:rPr lang="en-US" sz="2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fr-FR" sz="2800" i="1">
                        <a:latin typeface="Cambria Math"/>
                        <a:ea typeface="Cambria Math"/>
                      </a:rPr>
                      <m:t>=87 </m:t>
                    </m:r>
                    <m:r>
                      <a:rPr lang="fr-FR" sz="2800" i="1">
                        <a:latin typeface="Cambria Math"/>
                        <a:ea typeface="Cambria Math"/>
                      </a:rPr>
                      <m:t>𝑑𝑒𝑔𝑟</m:t>
                    </m:r>
                    <m:r>
                      <a:rPr lang="fr-FR" sz="2800" i="1">
                        <a:latin typeface="Cambria Math"/>
                        <a:ea typeface="Cambria Math"/>
                      </a:rPr>
                      <m:t>é</m:t>
                    </m:r>
                    <m:r>
                      <a:rPr lang="fr-FR" sz="2800" i="1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318" y="2837842"/>
                <a:ext cx="5794535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895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1011318" y="3829724"/>
                <a:ext cx="6853095" cy="1231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fr-FR" sz="2800" dirty="0"/>
                  <a:t>Valeur </a:t>
                </a:r>
                <a:r>
                  <a:rPr lang="fr-FR" sz="2800" dirty="0" smtClean="0"/>
                  <a:t>plus précise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fr-FR" sz="2800" i="1">
                        <a:latin typeface="Cambria Math"/>
                        <a:ea typeface="Cambria Math"/>
                      </a:rPr>
                      <m:t>=90−0,15 </m:t>
                    </m:r>
                    <m:r>
                      <a:rPr lang="fr-FR" sz="2800" i="1">
                        <a:latin typeface="Cambria Math"/>
                        <a:ea typeface="Cambria Math"/>
                      </a:rPr>
                      <m:t>𝑑𝑒𝑔𝑟</m:t>
                    </m:r>
                    <m:r>
                      <a:rPr lang="fr-FR" sz="2800" i="1">
                        <a:latin typeface="Cambria Math"/>
                        <a:ea typeface="Cambria Math"/>
                      </a:rPr>
                      <m:t>é</m:t>
                    </m:r>
                    <m:r>
                      <a:rPr lang="fr-FR" sz="2800" i="1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318" y="3829724"/>
                <a:ext cx="6853095" cy="1231106"/>
              </a:xfrm>
              <a:prstGeom prst="rect">
                <a:avLst/>
              </a:prstGeom>
              <a:blipFill rotWithShape="1">
                <a:blip r:embed="rId4"/>
                <a:stretch>
                  <a:fillRect l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1123706" y="5060830"/>
                <a:ext cx="5840766" cy="10130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800" i="1">
                            <a:latin typeface="Cambria Math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800" i="1">
                                    <a:latin typeface="Cambria Math"/>
                                  </a:rPr>
                                  <m:t>87</m:t>
                                </m:r>
                              </m:e>
                              <m:sup>
                                <m:r>
                                  <a:rPr lang="fr-FR" sz="2800" i="1">
                                    <a:latin typeface="Cambria Math"/>
                                  </a:rPr>
                                  <m:t>0</m:t>
                                </m:r>
                              </m:sup>
                            </m:sSup>
                          </m:e>
                        </m:func>
                      </m:den>
                    </m:f>
                    <m:r>
                      <a:rPr lang="fr-FR" sz="2800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fr-FR" sz="2800" i="1">
                        <a:latin typeface="Cambria Math"/>
                      </a:rPr>
                      <m:t>19             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800" i="1">
                            <a:latin typeface="Cambria Math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FR" sz="2800" i="1">
                                    <a:latin typeface="Cambria Math"/>
                                  </a:rPr>
                                  <m:t>89,85</m:t>
                                </m:r>
                              </m:e>
                              <m:sup>
                                <m:r>
                                  <a:rPr lang="fr-FR" sz="2800" i="1">
                                    <a:latin typeface="Cambria Math"/>
                                  </a:rPr>
                                  <m:t>0</m:t>
                                </m:r>
                              </m:sup>
                            </m:sSup>
                          </m:e>
                        </m:func>
                      </m:den>
                    </m:f>
                    <m:r>
                      <a:rPr lang="fr-FR" sz="2800" i="1">
                        <a:latin typeface="Cambria Math"/>
                        <a:ea typeface="Cambria Math"/>
                      </a:rPr>
                      <m:t>≈382</m:t>
                    </m:r>
                  </m:oMath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706" y="5060830"/>
                <a:ext cx="5840766" cy="101303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101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696743" cy="505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80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Distance terre soleil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755576" y="1772816"/>
                <a:ext cx="78587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dirty="0" smtClean="0"/>
                  <a:t>Aristarque</a:t>
                </a:r>
              </a:p>
              <a:p>
                <a:r>
                  <a:rPr lang="fr-FR" sz="2400" b="0" dirty="0" smtClean="0"/>
                  <a:t>    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/>
                      </a:rPr>
                      <m:t>𝑑𝑖𝑠𝑡𝑎𝑛𝑐𝑒</m:t>
                    </m:r>
                    <m:r>
                      <a:rPr lang="fr-FR" sz="2400" b="0" i="1" smtClean="0">
                        <a:latin typeface="Cambria Math"/>
                      </a:rPr>
                      <m:t> </m:t>
                    </m:r>
                    <m:r>
                      <a:rPr lang="fr-FR" sz="2400" b="0" i="1" smtClean="0">
                        <a:latin typeface="Cambria Math"/>
                      </a:rPr>
                      <m:t>𝑡𝑒𝑟𝑟𝑒</m:t>
                    </m:r>
                    <m:r>
                      <a:rPr lang="fr-FR" sz="2400" b="0" i="1" smtClean="0">
                        <a:latin typeface="Cambria Math"/>
                      </a:rPr>
                      <m:t> </m:t>
                    </m:r>
                    <m:r>
                      <a:rPr lang="fr-FR" sz="2400" b="0" i="1" smtClean="0">
                        <a:latin typeface="Cambria Math"/>
                      </a:rPr>
                      <m:t>𝑠𝑜𝑙𝑒𝑖𝑙</m:t>
                    </m:r>
                    <m:r>
                      <a:rPr lang="fr-FR" sz="2400" b="0" i="1" smtClean="0">
                        <a:latin typeface="Cambria Math"/>
                      </a:rPr>
                      <m:t> ≈19 </m:t>
                    </m:r>
                    <m:r>
                      <a:rPr lang="fr-FR" sz="2400" b="0" i="1" smtClean="0">
                        <a:latin typeface="Cambria Math"/>
                        <a:ea typeface="Cambria Math"/>
                      </a:rPr>
                      <m:t>𝑓𝑜𝑖𝑠</m:t>
                    </m:r>
                    <m:r>
                      <a:rPr lang="fr-FR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fr-FR" sz="2400" b="0" i="1" smtClean="0">
                        <a:latin typeface="Cambria Math"/>
                        <a:ea typeface="Cambria Math"/>
                      </a:rPr>
                      <m:t>𝑙𝑎</m:t>
                    </m:r>
                    <m:r>
                      <a:rPr lang="fr-FR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fr-FR" sz="2400" b="0" i="1" smtClean="0">
                        <a:latin typeface="Cambria Math"/>
                        <a:ea typeface="Cambria Math"/>
                      </a:rPr>
                      <m:t>𝑑𝑖𝑠𝑡𝑎𝑛𝑐𝑒</m:t>
                    </m:r>
                    <m:r>
                      <a:rPr lang="fr-FR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fr-FR" sz="2400" b="0" i="1" smtClean="0">
                        <a:latin typeface="Cambria Math"/>
                        <a:ea typeface="Cambria Math"/>
                      </a:rPr>
                      <m:t>𝑡𝑒𝑟𝑟𝑒</m:t>
                    </m:r>
                    <m:r>
                      <a:rPr lang="fr-FR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fr-FR" sz="2400" b="0" i="1" smtClean="0">
                        <a:latin typeface="Cambria Math"/>
                        <a:ea typeface="Cambria Math"/>
                      </a:rPr>
                      <m:t>𝑙𝑢𝑛𝑒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772816"/>
                <a:ext cx="7858754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1241" t="-5882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755576" y="2780928"/>
                <a:ext cx="818948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dirty="0" smtClean="0"/>
                  <a:t>Avec </a:t>
                </a:r>
                <a14:m>
                  <m:oMath xmlns:m="http://schemas.openxmlformats.org/officeDocument/2006/math">
                    <m:r>
                      <a:rPr lang="fr-FR" sz="240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fr-FR" sz="2400" b="0" i="1" smtClean="0">
                        <a:latin typeface="Cambria Math"/>
                        <a:ea typeface="Cambria Math"/>
                      </a:rPr>
                      <m:t>=90−0,15</m:t>
                    </m:r>
                  </m:oMath>
                </a14:m>
                <a:endParaRPr lang="fr-FR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/>
                        </a:rPr>
                        <m:t>𝑑𝑖𝑠𝑡𝑎𝑛𝑐𝑒</m:t>
                      </m:r>
                      <m:r>
                        <a:rPr lang="fr-FR" sz="2400" i="1">
                          <a:latin typeface="Cambria Math"/>
                        </a:rPr>
                        <m:t> </m:t>
                      </m:r>
                      <m:r>
                        <a:rPr lang="fr-FR" sz="2400" i="1">
                          <a:latin typeface="Cambria Math"/>
                        </a:rPr>
                        <m:t>𝑡𝑒𝑟𝑟𝑒</m:t>
                      </m:r>
                      <m:r>
                        <a:rPr lang="fr-FR" sz="2400" i="1">
                          <a:latin typeface="Cambria Math"/>
                        </a:rPr>
                        <m:t> </m:t>
                      </m:r>
                      <m:r>
                        <a:rPr lang="fr-FR" sz="2400" i="1">
                          <a:latin typeface="Cambria Math"/>
                        </a:rPr>
                        <m:t>𝑠𝑜𝑙𝑒𝑖𝑙</m:t>
                      </m:r>
                      <m:r>
                        <a:rPr lang="fr-FR" sz="2400" i="1">
                          <a:latin typeface="Cambria Math"/>
                        </a:rPr>
                        <m:t> ≈380 </m:t>
                      </m:r>
                      <m:r>
                        <a:rPr lang="fr-FR" sz="2400" i="1">
                          <a:latin typeface="Cambria Math"/>
                          <a:ea typeface="Cambria Math"/>
                        </a:rPr>
                        <m:t>𝑓𝑜𝑖𝑠</m:t>
                      </m:r>
                      <m:r>
                        <a:rPr lang="fr-FR" sz="24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fr-FR" sz="2400" i="1">
                          <a:latin typeface="Cambria Math"/>
                          <a:ea typeface="Cambria Math"/>
                        </a:rPr>
                        <m:t>𝑙𝑎</m:t>
                      </m:r>
                      <m:r>
                        <a:rPr lang="fr-FR" sz="24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fr-FR" sz="2400" i="1">
                          <a:latin typeface="Cambria Math"/>
                          <a:ea typeface="Cambria Math"/>
                        </a:rPr>
                        <m:t>𝑑𝑖𝑠𝑡𝑎𝑛𝑐𝑒</m:t>
                      </m:r>
                      <m:r>
                        <a:rPr lang="fr-FR" sz="24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fr-FR" sz="2400" i="1">
                          <a:latin typeface="Cambria Math"/>
                          <a:ea typeface="Cambria Math"/>
                        </a:rPr>
                        <m:t>𝑡𝑒𝑟𝑟𝑒</m:t>
                      </m:r>
                      <m:r>
                        <a:rPr lang="fr-FR" sz="24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fr-FR" sz="2400" i="1">
                          <a:latin typeface="Cambria Math"/>
                          <a:ea typeface="Cambria Math"/>
                        </a:rPr>
                        <m:t>𝑙𝑢𝑛𝑒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780928"/>
                <a:ext cx="8189486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191" t="-4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1115615" y="3981257"/>
                <a:ext cx="6033639" cy="793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/>
                            </a:rPr>
                            <m:t>𝑑𝑖𝑠𝑡𝑎𝑛𝑐𝑒</m:t>
                          </m:r>
                          <m:r>
                            <a:rPr lang="fr-FR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fr-FR" sz="2400" b="0" i="1" smtClean="0">
                              <a:latin typeface="Cambria Math"/>
                            </a:rPr>
                            <m:t>𝑡𝑒𝑟𝑟𝑒</m:t>
                          </m:r>
                          <m:r>
                            <a:rPr lang="fr-FR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fr-FR" sz="2400" b="0" i="1" smtClean="0">
                              <a:latin typeface="Cambria Math"/>
                            </a:rPr>
                            <m:t>𝑠𝑜𝑙𝑒𝑖𝑙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/>
                            </a:rPr>
                            <m:t>𝑑𝑖𝑠𝑡𝑎𝑛𝑐𝑒</m:t>
                          </m:r>
                          <m:r>
                            <a:rPr lang="fr-FR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fr-FR" sz="2400" b="0" i="1" smtClean="0">
                              <a:latin typeface="Cambria Math"/>
                            </a:rPr>
                            <m:t>𝑡𝑒𝑟𝑟𝑒</m:t>
                          </m:r>
                          <m:r>
                            <a:rPr lang="fr-FR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fr-FR" sz="2400" b="0" i="1" smtClean="0">
                              <a:latin typeface="Cambria Math"/>
                            </a:rPr>
                            <m:t>𝑙𝑢𝑛𝑒</m:t>
                          </m:r>
                          <m:r>
                            <a:rPr lang="fr-FR" sz="2400" b="0" i="1" smtClean="0">
                              <a:latin typeface="Cambria Math"/>
                            </a:rPr>
                            <m:t> </m:t>
                          </m:r>
                        </m:den>
                      </m:f>
                      <m:r>
                        <a:rPr lang="fr-FR" sz="2400" i="1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/>
                            </a:rPr>
                            <m:t>150 000 000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/>
                            </a:rPr>
                            <m:t>380 000</m:t>
                          </m:r>
                        </m:den>
                      </m:f>
                      <m:r>
                        <a:rPr lang="fr-FR" sz="2400" b="0" i="1" smtClean="0">
                          <a:latin typeface="Cambria Math"/>
                        </a:rPr>
                        <m:t>=394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5" y="3981257"/>
                <a:ext cx="6033639" cy="79387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267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Rayon du soleil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899592" y="2780928"/>
            <a:ext cx="77111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Pendant une </a:t>
            </a:r>
            <a:r>
              <a:rPr lang="fr-FR" sz="2800" dirty="0"/>
              <a:t>é</a:t>
            </a:r>
            <a:r>
              <a:rPr lang="fr-FR" sz="2800" dirty="0" smtClean="0"/>
              <a:t>clipse totale les diamètres apparents </a:t>
            </a:r>
          </a:p>
          <a:p>
            <a:r>
              <a:rPr lang="fr-FR" sz="2800" dirty="0" smtClean="0"/>
              <a:t>de la lune et du soleil son presque égaux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937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764704"/>
            <a:ext cx="6978094" cy="520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88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Rayon du soleil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0" y="1162807"/>
            <a:ext cx="7857760" cy="4532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107504" y="4310443"/>
                <a:ext cx="82138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dirty="0" smtClean="0"/>
                  <a:t>Les droites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/>
                      </a:rPr>
                      <m:t>(</m:t>
                    </m:r>
                    <m:r>
                      <a:rPr lang="fr-FR" sz="2400" b="0" i="1" smtClean="0">
                        <a:latin typeface="Cambria Math"/>
                      </a:rPr>
                      <m:t>𝐿</m:t>
                    </m:r>
                    <m:sSup>
                      <m:sSupPr>
                        <m:ctrlPr>
                          <a:rPr lang="fr-FR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400" b="0" i="1" smtClean="0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fr-FR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fr-FR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/>
                          </a:rPr>
                          <m:t>𝑆</m:t>
                        </m:r>
                        <m:sSup>
                          <m:sSupPr>
                            <m:ctrlPr>
                              <a:rPr lang="fr-FR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fr-FR" sz="24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sont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perpendiculaires</a:t>
                </a:r>
                <a:r>
                  <a:rPr lang="en-US" sz="2400" dirty="0" smtClean="0"/>
                  <a:t> à la </a:t>
                </a:r>
                <a:r>
                  <a:rPr lang="en-US" sz="2400" dirty="0" err="1" smtClean="0"/>
                  <a:t>droite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/>
                          </a:rPr>
                          <m:t>0</m:t>
                        </m:r>
                        <m:sSup>
                          <m:sSupPr>
                            <m:ctrlPr>
                              <a:rPr lang="fr-FR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fr-FR" sz="24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fr-FR" sz="24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310443"/>
                <a:ext cx="8213852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18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127791" y="4931583"/>
                <a:ext cx="5307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dirty="0"/>
                  <a:t>Les droites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/>
                      </a:rPr>
                      <m:t>(</m:t>
                    </m:r>
                    <m:r>
                      <a:rPr lang="fr-FR" sz="2400" i="1">
                        <a:latin typeface="Cambria Math"/>
                      </a:rPr>
                      <m:t>𝐿</m:t>
                    </m:r>
                    <m:sSup>
                      <m:sSupPr>
                        <m:ctrlPr>
                          <a:rPr lang="fr-FR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400" i="1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fr-FR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fr-FR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400" i="1">
                            <a:latin typeface="Cambria Math"/>
                          </a:rPr>
                          <m:t>𝑆</m:t>
                        </m:r>
                        <m:sSup>
                          <m:sSupPr>
                            <m:ctrlPr>
                              <a:rPr lang="fr-FR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fr-FR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sont</a:t>
                </a:r>
                <a:r>
                  <a:rPr lang="en-US" sz="2400" dirty="0"/>
                  <a:t> </a:t>
                </a:r>
                <a:r>
                  <a:rPr lang="en-US" sz="2400" dirty="0" err="1" smtClean="0"/>
                  <a:t>parallèles</a:t>
                </a:r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91" y="4931583"/>
                <a:ext cx="5307543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837" t="-10526" r="-57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144310" y="5589240"/>
                <a:ext cx="3973011" cy="1183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dirty="0" smtClean="0"/>
                  <a:t>D’après le théorème de Thales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/>
                            </a:rPr>
                            <m:t>𝑆𝑆</m:t>
                          </m:r>
                          <m:r>
                            <a:rPr lang="fr-FR" sz="2400" b="0" i="1" smtClean="0">
                              <a:latin typeface="Cambria Math"/>
                            </a:rPr>
                            <m:t>′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/>
                            </a:rPr>
                            <m:t>𝐿𝐿</m:t>
                          </m:r>
                          <m:r>
                            <a:rPr lang="fr-FR" sz="2400" b="0" i="1" smtClean="0">
                              <a:latin typeface="Cambria Math"/>
                            </a:rPr>
                            <m:t>′</m:t>
                          </m:r>
                        </m:den>
                      </m:f>
                      <m:r>
                        <a:rPr lang="fr-FR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/>
                            </a:rPr>
                            <m:t>𝑂𝑆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/>
                            </a:rPr>
                            <m:t>𝑂𝐿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10" y="5589240"/>
                <a:ext cx="3973011" cy="1183786"/>
              </a:xfrm>
              <a:prstGeom prst="rect">
                <a:avLst/>
              </a:prstGeom>
              <a:blipFill rotWithShape="1">
                <a:blip r:embed="rId5"/>
                <a:stretch>
                  <a:fillRect l="-2458" t="-4124" r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779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Rayon du soleil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0" y="1162807"/>
            <a:ext cx="7857760" cy="4532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1187624" y="3933056"/>
                <a:ext cx="1439112" cy="814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/>
                            </a:rPr>
                            <m:t>𝑆𝑆</m:t>
                          </m:r>
                          <m:r>
                            <a:rPr lang="fr-FR" sz="2400" b="0" i="1" smtClean="0">
                              <a:latin typeface="Cambria Math"/>
                            </a:rPr>
                            <m:t>′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/>
                            </a:rPr>
                            <m:t>𝐿𝐿</m:t>
                          </m:r>
                          <m:r>
                            <a:rPr lang="fr-FR" sz="2400" b="0" i="1" smtClean="0">
                              <a:latin typeface="Cambria Math"/>
                            </a:rPr>
                            <m:t>′</m:t>
                          </m:r>
                        </m:den>
                      </m:f>
                      <m:r>
                        <a:rPr lang="fr-FR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/>
                            </a:rPr>
                            <m:t>𝑂𝑆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/>
                            </a:rPr>
                            <m:t>𝑂𝐿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933056"/>
                <a:ext cx="1439112" cy="8144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3845176" y="4005064"/>
                <a:ext cx="2279085" cy="786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𝑆𝑆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′=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fr-FR" sz="2400" b="0" i="1" smtClean="0"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sSup>
                            <m:sSupPr>
                              <m:ctrlPr>
                                <a:rPr lang="fr-F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fr-FR" sz="2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/>
                        </a:rPr>
                        <m:t>𝐿𝐿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176" y="4005064"/>
                <a:ext cx="2279085" cy="7863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971600" y="5386036"/>
                <a:ext cx="7560840" cy="793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/>
                        </a:rPr>
                        <m:t>𝑟𝑎𝑦𝑜𝑛</m:t>
                      </m:r>
                      <m:r>
                        <a:rPr lang="fr-FR" sz="2400" b="0" i="1" smtClean="0">
                          <a:latin typeface="Cambria Math"/>
                        </a:rPr>
                        <m:t> </m:t>
                      </m:r>
                      <m:r>
                        <a:rPr lang="fr-FR" sz="2400" b="0" i="1" smtClean="0">
                          <a:latin typeface="Cambria Math"/>
                        </a:rPr>
                        <m:t>𝑠𝑜𝑙𝑎𝑖𝑟𝑒</m:t>
                      </m:r>
                      <m:r>
                        <a:rPr lang="fr-FR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/>
                            </a:rPr>
                            <m:t>𝑑𝑖𝑠𝑡𝑎𝑛𝑐𝑒</m:t>
                          </m:r>
                          <m:r>
                            <a:rPr lang="fr-FR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fr-FR" sz="2400" b="0" i="1" smtClean="0">
                              <a:latin typeface="Cambria Math"/>
                            </a:rPr>
                            <m:t>𝑡𝑒𝑟𝑟𝑒</m:t>
                          </m:r>
                          <m:r>
                            <a:rPr lang="fr-FR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fr-FR" sz="2400" b="0" i="1" smtClean="0">
                              <a:latin typeface="Cambria Math"/>
                            </a:rPr>
                            <m:t>𝑠𝑜𝑙𝑒𝑖𝑙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/>
                            </a:rPr>
                            <m:t>𝑑𝑖𝑠𝑡𝑎𝑛𝑐𝑒</m:t>
                          </m:r>
                          <m:r>
                            <a:rPr lang="fr-FR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fr-FR" sz="2400" b="0" i="1" smtClean="0">
                              <a:latin typeface="Cambria Math"/>
                            </a:rPr>
                            <m:t>𝑡𝑒𝑟𝑟𝑒</m:t>
                          </m:r>
                          <m:r>
                            <a:rPr lang="fr-FR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fr-FR" sz="2400" b="0" i="1" smtClean="0">
                              <a:latin typeface="Cambria Math"/>
                            </a:rPr>
                            <m:t>𝑙𝑢𝑛𝑒</m:t>
                          </m:r>
                        </m:den>
                      </m:f>
                      <m:r>
                        <a:rPr lang="fr-FR" sz="2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fr-FR" sz="2400" b="0" i="1" smtClean="0">
                          <a:latin typeface="Cambria Math"/>
                          <a:ea typeface="Cambria Math"/>
                        </a:rPr>
                        <m:t>𝑟𝑎𝑦𝑜𝑛</m:t>
                      </m:r>
                      <m:r>
                        <a:rPr lang="fr-FR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fr-FR" sz="2400" b="0" i="1" smtClean="0">
                          <a:latin typeface="Cambria Math"/>
                          <a:ea typeface="Cambria Math"/>
                        </a:rPr>
                        <m:t>𝑙𝑢𝑛𝑎𝑖𝑟𝑒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386036"/>
                <a:ext cx="7560840" cy="7937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397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Rayon du soleil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104953" y="1628800"/>
                <a:ext cx="8434425" cy="1128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dirty="0" smtClean="0"/>
                  <a:t>Pour Aristarque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/>
                        </a:rPr>
                        <m:t>𝑟𝑎𝑦𝑜𝑛</m:t>
                      </m:r>
                      <m:r>
                        <a:rPr lang="fr-FR" sz="2400" b="0" i="1" smtClean="0">
                          <a:latin typeface="Cambria Math"/>
                        </a:rPr>
                        <m:t> </m:t>
                      </m:r>
                      <m:r>
                        <a:rPr lang="fr-FR" sz="2400" b="0" i="1" smtClean="0">
                          <a:latin typeface="Cambria Math"/>
                        </a:rPr>
                        <m:t>𝑠𝑜𝑙𝑎𝑖𝑟𝑒</m:t>
                      </m:r>
                      <m:r>
                        <a:rPr lang="fr-FR" sz="2400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fr-FR" sz="2400" b="0" i="1" smtClean="0">
                          <a:latin typeface="Cambria Math"/>
                        </a:rPr>
                        <m:t>19</m:t>
                      </m:r>
                      <m:r>
                        <a:rPr lang="fr-FR" sz="2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fr-FR" sz="2400" b="0" i="1" smtClean="0">
                          <a:latin typeface="Cambria Math"/>
                          <a:ea typeface="Cambria Math"/>
                        </a:rPr>
                        <m:t>𝑟𝑎𝑦𝑜𝑛</m:t>
                      </m:r>
                      <m:r>
                        <a:rPr lang="fr-FR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fr-FR" sz="2400" b="0" i="1" smtClean="0">
                          <a:latin typeface="Cambria Math"/>
                          <a:ea typeface="Cambria Math"/>
                        </a:rPr>
                        <m:t>𝑙𝑢𝑛𝑎𝑖𝑟𝑒</m:t>
                      </m:r>
                      <m:r>
                        <a:rPr lang="fr-FR" sz="240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fr-FR" sz="2400" b="0" i="0" smtClean="0">
                          <a:latin typeface="Cambria Math"/>
                          <a:ea typeface="Cambria Math"/>
                        </a:rPr>
                        <m:t>19</m:t>
                      </m:r>
                      <m:r>
                        <a:rPr lang="fr-FR" sz="24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fr-FR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/>
                              <a:ea typeface="Cambria Math"/>
                            </a:rPr>
                            <m:t>𝑟𝑎𝑦𝑜𝑛</m:t>
                          </m:r>
                          <m:r>
                            <a:rPr lang="fr-FR" sz="2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fr-FR" sz="2400" b="0" i="1" smtClean="0">
                              <a:latin typeface="Cambria Math"/>
                              <a:ea typeface="Cambria Math"/>
                            </a:rPr>
                            <m:t>𝑡𝑒𝑟𝑟𝑒𝑠𝑡𝑟𝑒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sz="24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53" y="1628800"/>
                <a:ext cx="8434425" cy="1128771"/>
              </a:xfrm>
              <a:prstGeom prst="rect">
                <a:avLst/>
              </a:prstGeom>
              <a:blipFill rotWithShape="1">
                <a:blip r:embed="rId2"/>
                <a:stretch>
                  <a:fillRect l="-1084" t="-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107504" y="3244877"/>
                <a:ext cx="8774261" cy="1167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dirty="0" smtClean="0"/>
                  <a:t>Avec plus de précision dans les mesures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/>
                        </a:rPr>
                        <m:t>𝑟𝑎𝑦𝑜𝑛</m:t>
                      </m:r>
                      <m:r>
                        <a:rPr lang="fr-FR" sz="2400" b="0" i="1" smtClean="0">
                          <a:latin typeface="Cambria Math"/>
                        </a:rPr>
                        <m:t> </m:t>
                      </m:r>
                      <m:r>
                        <a:rPr lang="fr-FR" sz="2400" b="0" i="1" smtClean="0">
                          <a:latin typeface="Cambria Math"/>
                        </a:rPr>
                        <m:t>𝑠𝑜𝑙𝑎𝑖𝑟𝑒</m:t>
                      </m:r>
                      <m:r>
                        <a:rPr lang="fr-FR" sz="2400" b="0" i="1" smtClean="0">
                          <a:latin typeface="Cambria Math"/>
                          <a:ea typeface="Cambria Math"/>
                        </a:rPr>
                        <m:t>≈380×</m:t>
                      </m:r>
                      <m:r>
                        <a:rPr lang="fr-FR" sz="2400" b="0" i="1" smtClean="0">
                          <a:latin typeface="Cambria Math"/>
                          <a:ea typeface="Cambria Math"/>
                        </a:rPr>
                        <m:t>𝑟𝑎𝑦𝑜𝑛</m:t>
                      </m:r>
                      <m:r>
                        <a:rPr lang="fr-FR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fr-FR" sz="2400" b="0" i="1" smtClean="0">
                          <a:latin typeface="Cambria Math"/>
                          <a:ea typeface="Cambria Math"/>
                        </a:rPr>
                        <m:t>𝑙𝑢𝑛𝑎𝑖𝑟𝑒</m:t>
                      </m:r>
                      <m:r>
                        <a:rPr lang="fr-FR" sz="2400" b="0" i="1" smtClean="0">
                          <a:latin typeface="Cambria Math"/>
                          <a:ea typeface="Cambria Math"/>
                        </a:rPr>
                        <m:t>≈380×</m:t>
                      </m:r>
                      <m:f>
                        <m:fPr>
                          <m:ctrlPr>
                            <a:rPr lang="fr-FR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/>
                              <a:ea typeface="Cambria Math"/>
                            </a:rPr>
                            <m:t>𝑟𝑎𝑦𝑜𝑛</m:t>
                          </m:r>
                          <m:r>
                            <a:rPr lang="fr-FR" sz="2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fr-FR" sz="2400" b="0" i="1" smtClean="0">
                              <a:latin typeface="Cambria Math"/>
                              <a:ea typeface="Cambria Math"/>
                            </a:rPr>
                            <m:t>𝑡𝑒𝑟𝑟𝑒𝑠𝑡𝑟𝑒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/>
                              <a:ea typeface="Cambria Math"/>
                            </a:rPr>
                            <m:t>3,7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244877"/>
                <a:ext cx="8774261" cy="1167884"/>
              </a:xfrm>
              <a:prstGeom prst="rect">
                <a:avLst/>
              </a:prstGeom>
              <a:blipFill rotWithShape="1">
                <a:blip r:embed="rId3"/>
                <a:stretch>
                  <a:fillRect l="-1112" t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1907704" y="4573631"/>
                <a:ext cx="4484369" cy="1379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fr-FR" sz="2400" i="1">
                          <a:latin typeface="Cambria Math"/>
                          <a:ea typeface="Cambria Math"/>
                        </a:rPr>
                        <m:t>380×</m:t>
                      </m:r>
                      <m:f>
                        <m:fPr>
                          <m:ctrlPr>
                            <a:rPr lang="fr-FR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/>
                              <a:ea typeface="Cambria Math"/>
                            </a:rPr>
                            <m:t>6400</m:t>
                          </m:r>
                        </m:num>
                        <m:den>
                          <m:r>
                            <a:rPr lang="fr-FR" sz="2400" i="1">
                              <a:latin typeface="Cambria Math"/>
                              <a:ea typeface="Cambria Math"/>
                            </a:rPr>
                            <m:t>3,7</m:t>
                          </m:r>
                        </m:den>
                      </m:f>
                      <m:r>
                        <a:rPr lang="fr-FR" sz="24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fr-FR" sz="2400" b="0" i="1" smtClean="0">
                          <a:latin typeface="Cambria Math"/>
                          <a:ea typeface="Cambria Math"/>
                        </a:rPr>
                        <m:t>660 000 </m:t>
                      </m:r>
                      <m:r>
                        <a:rPr lang="fr-FR" sz="2400" b="0" i="1" smtClean="0">
                          <a:latin typeface="Cambria Math"/>
                          <a:ea typeface="Cambria Math"/>
                        </a:rPr>
                        <m:t>𝑘𝑚</m:t>
                      </m:r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573631"/>
                <a:ext cx="4484369" cy="13792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205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96952"/>
            <a:ext cx="5696794" cy="351777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176896" y="573658"/>
            <a:ext cx="4216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/>
              <a:t>Modèle géocentrique</a:t>
            </a:r>
            <a:endParaRPr lang="en-US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1176896" y="1476488"/>
            <a:ext cx="3630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/>
              <a:t>Ptolémée 100-168</a:t>
            </a:r>
          </a:p>
          <a:p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767" y="44707"/>
            <a:ext cx="2548880" cy="382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3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361" y="2564904"/>
            <a:ext cx="6415781" cy="338437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39552" y="476672"/>
            <a:ext cx="44555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/>
              <a:t>Modèle héliocentrique</a:t>
            </a:r>
          </a:p>
          <a:p>
            <a:r>
              <a:rPr lang="fr-FR" sz="3600" dirty="0" smtClean="0"/>
              <a:t>Aristarque</a:t>
            </a:r>
          </a:p>
          <a:p>
            <a:r>
              <a:rPr lang="fr-FR" sz="3600" dirty="0" smtClean="0"/>
              <a:t>Copernic 1473-1543</a:t>
            </a:r>
            <a:endParaRPr lang="en-US" sz="36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03582"/>
            <a:ext cx="20955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2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755576" y="350305"/>
            <a:ext cx="8071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/>
              <a:t>Deux successeurs importants de Copernic </a:t>
            </a:r>
            <a:endParaRPr lang="en-US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1477799" y="4581128"/>
            <a:ext cx="485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Merci de votre attention</a:t>
            </a:r>
            <a:endParaRPr lang="en-US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1477799" y="5445224"/>
            <a:ext cx="75351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/>
              <a:t>Merci  aux auteurs </a:t>
            </a:r>
          </a:p>
          <a:p>
            <a:r>
              <a:rPr lang="fr-FR" sz="3600" dirty="0" smtClean="0"/>
              <a:t>de documents internet et à </a:t>
            </a:r>
            <a:r>
              <a:rPr lang="fr-FR" sz="3600" dirty="0" err="1" smtClean="0"/>
              <a:t>Wikipedia</a:t>
            </a:r>
            <a:r>
              <a:rPr lang="fr-FR" sz="3600" dirty="0" smtClean="0"/>
              <a:t> </a:t>
            </a:r>
            <a:endParaRPr lang="en-US" sz="3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09" y="1267019"/>
            <a:ext cx="2332856" cy="287330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244393"/>
            <a:ext cx="2083220" cy="286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7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301750"/>
            <a:ext cx="650240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63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803275"/>
            <a:ext cx="8128000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93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ÉRATOSTHÈNE</a:t>
            </a:r>
            <a:br>
              <a:rPr lang="fr-FR" dirty="0" smtClean="0"/>
            </a:br>
            <a:r>
              <a:rPr lang="fr-FR" sz="3600" dirty="0" smtClean="0"/>
              <a:t>-276 av J.-C Cyrène (Libye)</a:t>
            </a:r>
            <a:br>
              <a:rPr lang="fr-FR" sz="3600" dirty="0" smtClean="0"/>
            </a:br>
            <a:r>
              <a:rPr lang="fr-FR" sz="3600" dirty="0" smtClean="0"/>
              <a:t>-196 av J.-C Alexandrie </a:t>
            </a:r>
            <a:endParaRPr lang="fr-FR" sz="36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36912"/>
            <a:ext cx="3531405" cy="3493296"/>
          </a:xfrm>
        </p:spPr>
      </p:pic>
    </p:spTree>
    <p:extLst>
      <p:ext uri="{BB962C8B-B14F-4D97-AF65-F5344CB8AC3E}">
        <p14:creationId xmlns:p14="http://schemas.microsoft.com/office/powerpoint/2010/main" val="344204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599" y="2003356"/>
            <a:ext cx="75741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Le 21 juin, à midi, le soleil éclaire </a:t>
            </a:r>
          </a:p>
          <a:p>
            <a:r>
              <a:rPr lang="fr-FR" sz="3200" dirty="0" smtClean="0"/>
              <a:t>le fond d’un puit situé dans la ville de Syène.</a:t>
            </a:r>
          </a:p>
          <a:p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899592" y="4581128"/>
            <a:ext cx="740657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Syène est l’ancien nom de la ville d’Assouan</a:t>
            </a:r>
          </a:p>
          <a:p>
            <a:r>
              <a:rPr lang="fr-FR" sz="3200" dirty="0" smtClean="0"/>
              <a:t>en </a:t>
            </a:r>
            <a:r>
              <a:rPr lang="fr-FR" sz="3200" dirty="0"/>
              <a:t>Egypte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005199" y="836712"/>
            <a:ext cx="7710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Mesure du rayon terrestre par Ératosthène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30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940"/>
            <a:ext cx="9144000" cy="615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7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475656" y="404664"/>
            <a:ext cx="6612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Le méridien de </a:t>
            </a:r>
            <a:r>
              <a:rPr lang="fr-FR" sz="2800" b="1" dirty="0" err="1" smtClean="0"/>
              <a:t>Syene</a:t>
            </a:r>
            <a:r>
              <a:rPr lang="fr-FR" sz="2800" b="1" dirty="0" smtClean="0"/>
              <a:t> le 21 juin à 12 heures</a:t>
            </a:r>
            <a:endParaRPr lang="fr-FR" sz="28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482"/>
            <a:ext cx="9144000" cy="454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2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10562</TotalTime>
  <Words>712</Words>
  <Application>Microsoft Office PowerPoint</Application>
  <PresentationFormat>Affichage à l'écran (4:3)</PresentationFormat>
  <Paragraphs>110</Paragraphs>
  <Slides>38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39" baseType="lpstr">
      <vt:lpstr>Thème Office</vt:lpstr>
      <vt:lpstr>Mesures des distances par les  grecs dans l’antiquité </vt:lpstr>
      <vt:lpstr>Présentation PowerPoint</vt:lpstr>
      <vt:lpstr>Présentation PowerPoint</vt:lpstr>
      <vt:lpstr>Présentation PowerPoint</vt:lpstr>
      <vt:lpstr>Présentation PowerPoint</vt:lpstr>
      <vt:lpstr>ÉRATOSTHÈNE -276 av J.-C Cyrène (Libye) -196 av J.-C Alexandrie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Première observation d’Aristarque.</vt:lpstr>
      <vt:lpstr>Présentation PowerPoint</vt:lpstr>
      <vt:lpstr>Rayon de la lune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Distance Terre Soleil</vt:lpstr>
      <vt:lpstr>Le triangle OLS est rectangle</vt:lpstr>
      <vt:lpstr>Si le triangle n’est pas rectangle,</vt:lpstr>
      <vt:lpstr>Le triangle OLS est rectangle</vt:lpstr>
      <vt:lpstr>Distance terre soleil</vt:lpstr>
      <vt:lpstr>Distance terre soleil</vt:lpstr>
      <vt:lpstr>Rayon du soleil</vt:lpstr>
      <vt:lpstr>Présentation PowerPoint</vt:lpstr>
      <vt:lpstr>Rayon du soleil</vt:lpstr>
      <vt:lpstr>Rayon du soleil</vt:lpstr>
      <vt:lpstr>Rayon du soleil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chevallier</dc:creator>
  <cp:lastModifiedBy>chevallier</cp:lastModifiedBy>
  <cp:revision>166</cp:revision>
  <dcterms:created xsi:type="dcterms:W3CDTF">2015-12-23T15:05:43Z</dcterms:created>
  <dcterms:modified xsi:type="dcterms:W3CDTF">2019-10-07T10:25:56Z</dcterms:modified>
</cp:coreProperties>
</file>